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71" r:id="rId5"/>
    <p:sldId id="260" r:id="rId6"/>
    <p:sldId id="261" r:id="rId7"/>
    <p:sldId id="262" r:id="rId8"/>
    <p:sldId id="263" r:id="rId9"/>
    <p:sldId id="264" r:id="rId10"/>
    <p:sldId id="265" r:id="rId11"/>
    <p:sldId id="266" r:id="rId12"/>
    <p:sldId id="267" r:id="rId13"/>
    <p:sldId id="259" r:id="rId14"/>
    <p:sldId id="268" r:id="rId15"/>
    <p:sldId id="270" r:id="rId16"/>
    <p:sldId id="272" r:id="rId17"/>
    <p:sldId id="269"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45"/>
    <p:restoredTop sz="79688"/>
  </p:normalViewPr>
  <p:slideViewPr>
    <p:cSldViewPr snapToGrid="0" snapToObjects="1">
      <p:cViewPr>
        <p:scale>
          <a:sx n="47" d="100"/>
          <a:sy n="47" d="100"/>
        </p:scale>
        <p:origin x="1504"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326FE1-F8FE-5044-883C-2906125C5ECE}" type="datetimeFigureOut">
              <a:rPr lang="en-US" smtClean="0"/>
              <a:t>6/12/18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CE41B-1B1D-484D-9F83-107103B3056B}" type="slidenum">
              <a:rPr lang="en-US" smtClean="0"/>
              <a:t>‹#›</a:t>
            </a:fld>
            <a:endParaRPr lang="en-US"/>
          </a:p>
        </p:txBody>
      </p:sp>
    </p:spTree>
    <p:extLst>
      <p:ext uri="{BB962C8B-B14F-4D97-AF65-F5344CB8AC3E}">
        <p14:creationId xmlns:p14="http://schemas.microsoft.com/office/powerpoint/2010/main" val="584524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4CE41B-1B1D-484D-9F83-107103B3056B}" type="slidenum">
              <a:rPr lang="en-US" smtClean="0"/>
              <a:t>1</a:t>
            </a:fld>
            <a:endParaRPr lang="en-US"/>
          </a:p>
        </p:txBody>
      </p:sp>
    </p:spTree>
    <p:extLst>
      <p:ext uri="{BB962C8B-B14F-4D97-AF65-F5344CB8AC3E}">
        <p14:creationId xmlns:p14="http://schemas.microsoft.com/office/powerpoint/2010/main" val="904536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some idea what "The Cloud" is... but how do we formally define it?</a:t>
            </a:r>
          </a:p>
          <a:p>
            <a:r>
              <a:rPr lang="en-US" dirty="0"/>
              <a:t>What does CN computing mean? How is id different from other kinds of computing?</a:t>
            </a:r>
          </a:p>
          <a:p>
            <a:endParaRPr lang="en-US" dirty="0"/>
          </a:p>
          <a:p>
            <a:r>
              <a:rPr lang="en-US" dirty="0"/>
              <a:t>Talk about Docker, Kubernetes, and reference many more types of CN technologies</a:t>
            </a:r>
          </a:p>
          <a:p>
            <a:endParaRPr lang="en-US" dirty="0"/>
          </a:p>
          <a:p>
            <a:r>
              <a:rPr lang="en-US" dirty="0"/>
              <a:t>Patterns and Anti-patterns of the cloud</a:t>
            </a:r>
          </a:p>
        </p:txBody>
      </p:sp>
      <p:sp>
        <p:nvSpPr>
          <p:cNvPr id="4" name="Slide Number Placeholder 3"/>
          <p:cNvSpPr>
            <a:spLocks noGrp="1"/>
          </p:cNvSpPr>
          <p:nvPr>
            <p:ph type="sldNum" sz="quarter" idx="10"/>
          </p:nvPr>
        </p:nvSpPr>
        <p:spPr/>
        <p:txBody>
          <a:bodyPr/>
          <a:lstStyle/>
          <a:p>
            <a:fld id="{764CE41B-1B1D-484D-9F83-107103B3056B}" type="slidenum">
              <a:rPr lang="en-US" smtClean="0"/>
              <a:t>2</a:t>
            </a:fld>
            <a:endParaRPr lang="en-US"/>
          </a:p>
        </p:txBody>
      </p:sp>
    </p:spTree>
    <p:extLst>
      <p:ext uri="{BB962C8B-B14F-4D97-AF65-F5344CB8AC3E}">
        <p14:creationId xmlns:p14="http://schemas.microsoft.com/office/powerpoint/2010/main" val="3742296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single-tiered software application where the user interface and code that accesses the data are combined into a single program from a single platform.</a:t>
            </a:r>
          </a:p>
          <a:p>
            <a:r>
              <a:rPr lang="en-US" dirty="0"/>
              <a:t>A monolithic application is self-contained, and independent from other applications. The design philosophy is that the application is responsible not just for a particular task, but can perform every step needed to complete a particular function.</a:t>
            </a:r>
          </a:p>
          <a:p>
            <a:endParaRPr lang="en-US" dirty="0"/>
          </a:p>
        </p:txBody>
      </p:sp>
      <p:sp>
        <p:nvSpPr>
          <p:cNvPr id="4" name="Slide Number Placeholder 3"/>
          <p:cNvSpPr>
            <a:spLocks noGrp="1"/>
          </p:cNvSpPr>
          <p:nvPr>
            <p:ph type="sldNum" sz="quarter" idx="10"/>
          </p:nvPr>
        </p:nvSpPr>
        <p:spPr/>
        <p:txBody>
          <a:bodyPr/>
          <a:lstStyle/>
          <a:p>
            <a:fld id="{764CE41B-1B1D-484D-9F83-107103B3056B}" type="slidenum">
              <a:rPr lang="en-US" smtClean="0"/>
              <a:t>3</a:t>
            </a:fld>
            <a:endParaRPr lang="en-US"/>
          </a:p>
        </p:txBody>
      </p:sp>
    </p:spTree>
    <p:extLst>
      <p:ext uri="{BB962C8B-B14F-4D97-AF65-F5344CB8AC3E}">
        <p14:creationId xmlns:p14="http://schemas.microsoft.com/office/powerpoint/2010/main" val="3563632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National Institute of Standards and Technology</a:t>
            </a:r>
          </a:p>
          <a:p>
            <a:endParaRPr lang="en-US" dirty="0"/>
          </a:p>
          <a:p>
            <a:r>
              <a:rPr lang="en-US" dirty="0"/>
              <a:t>On-demand self-service. A consumer can provision computing capabilities, such as server time and network storage, as needed automatically without requiring human interaction with each service provider.</a:t>
            </a:r>
          </a:p>
          <a:p>
            <a:endParaRPr lang="en-US" dirty="0"/>
          </a:p>
          <a:p>
            <a:r>
              <a:rPr lang="en-US" dirty="0"/>
              <a:t>Broad network access. Capabilities are available over the network and accessed through standard mechanisms that promote use by different kinds of client platforms (e.g., mobile phones, tablets, laptops, and workstations). </a:t>
            </a:r>
          </a:p>
          <a:p>
            <a:endParaRPr lang="en-US" dirty="0"/>
          </a:p>
          <a:p>
            <a:r>
              <a:rPr lang="en-US" dirty="0"/>
              <a:t>Resource pooling. The provider’s computing resources are pooled to serve multiple consumers using a multi-tenant model, with different physical and virtual resources dynamically assigned and reassigned according to consumer demand. There is a sense of location independence in that the customer generally has no control or knowledge over the exact location of the provided resources but may be able to specify location at a higher level of abstraction (e.g., country, state, or datacenter). Examples of resources include storage, processing, memory, and network bandwidth. </a:t>
            </a:r>
          </a:p>
          <a:p>
            <a:endParaRPr lang="en-US" dirty="0"/>
          </a:p>
          <a:p>
            <a:r>
              <a:rPr lang="en-US" dirty="0"/>
              <a:t>Rapid elasticity. Capabilities can be elastically provisioned and released, in some cases automatically, to scale rapidly outward and inward commensurate with demand. To the consumer, the capabilities available for provisioning often appear to be unlimited and can be appropriated in any quantity at any time. </a:t>
            </a:r>
          </a:p>
          <a:p>
            <a:endParaRPr lang="en-US" dirty="0"/>
          </a:p>
          <a:p>
            <a:r>
              <a:rPr lang="en-US" dirty="0"/>
              <a:t>Measured service. Cloud systems automatically control and optimize resource use by leveraging a metering capability1 at some level of abstraction appropriate to the type of service (e.g., storage, processing, bandwidth, and active user accounts). Resource usage can be monitored, controlled, and reported, providing transparency for both the provider and consumer of the utilized service.</a:t>
            </a:r>
          </a:p>
          <a:p>
            <a:endParaRPr lang="en-US" dirty="0"/>
          </a:p>
        </p:txBody>
      </p:sp>
      <p:sp>
        <p:nvSpPr>
          <p:cNvPr id="4" name="Slide Number Placeholder 3"/>
          <p:cNvSpPr>
            <a:spLocks noGrp="1"/>
          </p:cNvSpPr>
          <p:nvPr>
            <p:ph type="sldNum" sz="quarter" idx="10"/>
          </p:nvPr>
        </p:nvSpPr>
        <p:spPr/>
        <p:txBody>
          <a:bodyPr/>
          <a:lstStyle/>
          <a:p>
            <a:fld id="{764CE41B-1B1D-484D-9F83-107103B3056B}" type="slidenum">
              <a:rPr lang="en-US" smtClean="0"/>
              <a:t>4</a:t>
            </a:fld>
            <a:endParaRPr lang="en-US"/>
          </a:p>
        </p:txBody>
      </p:sp>
    </p:spTree>
    <p:extLst>
      <p:ext uri="{BB962C8B-B14F-4D97-AF65-F5344CB8AC3E}">
        <p14:creationId xmlns:p14="http://schemas.microsoft.com/office/powerpoint/2010/main" val="3861962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CPU</a:t>
            </a:r>
          </a:p>
          <a:p>
            <a:r>
              <a:rPr lang="en-US" dirty="0"/>
              <a:t>Memory</a:t>
            </a:r>
          </a:p>
          <a:p>
            <a:r>
              <a:rPr lang="en-US" dirty="0"/>
              <a:t>Persistent Storage</a:t>
            </a:r>
          </a:p>
        </p:txBody>
      </p:sp>
      <p:sp>
        <p:nvSpPr>
          <p:cNvPr id="4" name="Slide Number Placeholder 3"/>
          <p:cNvSpPr>
            <a:spLocks noGrp="1"/>
          </p:cNvSpPr>
          <p:nvPr>
            <p:ph type="sldNum" sz="quarter" idx="10"/>
          </p:nvPr>
        </p:nvSpPr>
        <p:spPr/>
        <p:txBody>
          <a:bodyPr/>
          <a:lstStyle/>
          <a:p>
            <a:fld id="{764CE41B-1B1D-484D-9F83-107103B3056B}" type="slidenum">
              <a:rPr lang="en-US" smtClean="0"/>
              <a:t>8</a:t>
            </a:fld>
            <a:endParaRPr lang="en-US"/>
          </a:p>
        </p:txBody>
      </p:sp>
    </p:spTree>
    <p:extLst>
      <p:ext uri="{BB962C8B-B14F-4D97-AF65-F5344CB8AC3E}">
        <p14:creationId xmlns:p14="http://schemas.microsoft.com/office/powerpoint/2010/main" val="2767674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 time</a:t>
            </a:r>
          </a:p>
          <a:p>
            <a:endParaRPr lang="en-US" dirty="0"/>
          </a:p>
          <a:p>
            <a:r>
              <a:rPr lang="en-US" dirty="0"/>
              <a:t>Maximum capacity</a:t>
            </a:r>
          </a:p>
          <a:p>
            <a:endParaRPr lang="en-US" dirty="0"/>
          </a:p>
          <a:p>
            <a:r>
              <a:rPr lang="en-US" dirty="0"/>
              <a:t>expensive</a:t>
            </a:r>
          </a:p>
        </p:txBody>
      </p:sp>
      <p:sp>
        <p:nvSpPr>
          <p:cNvPr id="4" name="Slide Number Placeholder 3"/>
          <p:cNvSpPr>
            <a:spLocks noGrp="1"/>
          </p:cNvSpPr>
          <p:nvPr>
            <p:ph type="sldNum" sz="quarter" idx="10"/>
          </p:nvPr>
        </p:nvSpPr>
        <p:spPr/>
        <p:txBody>
          <a:bodyPr/>
          <a:lstStyle/>
          <a:p>
            <a:fld id="{764CE41B-1B1D-484D-9F83-107103B3056B}" type="slidenum">
              <a:rPr lang="en-US" smtClean="0"/>
              <a:t>9</a:t>
            </a:fld>
            <a:endParaRPr lang="en-US"/>
          </a:p>
        </p:txBody>
      </p:sp>
    </p:spTree>
    <p:extLst>
      <p:ext uri="{BB962C8B-B14F-4D97-AF65-F5344CB8AC3E}">
        <p14:creationId xmlns:p14="http://schemas.microsoft.com/office/powerpoint/2010/main" val="240764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Containerized. Each part (applications, processes, </a:t>
            </a:r>
            <a:r>
              <a:rPr lang="en-US" dirty="0" err="1"/>
              <a:t>etc</a:t>
            </a:r>
            <a:r>
              <a:rPr lang="en-US" dirty="0"/>
              <a:t>) is packaged in its own container. This facilitates reproducibility, transparency, and resource isolation.</a:t>
            </a:r>
          </a:p>
          <a:p>
            <a:endParaRPr lang="en-US" dirty="0"/>
          </a:p>
          <a:p>
            <a:r>
              <a:rPr lang="en-US" dirty="0"/>
              <a:t>Dynamically orchestrated. Containers are actively scheduled and managed to optimize resource utilization.</a:t>
            </a:r>
          </a:p>
          <a:p>
            <a:endParaRPr lang="en-US" dirty="0"/>
          </a:p>
          <a:p>
            <a:r>
              <a:rPr lang="en-US" dirty="0"/>
              <a:t>Microservices oriented. Applications are segmented into microservices. This significantly increases the overall agility and maintainability of applications.</a:t>
            </a:r>
          </a:p>
        </p:txBody>
      </p:sp>
      <p:sp>
        <p:nvSpPr>
          <p:cNvPr id="4" name="Slide Number Placeholder 3"/>
          <p:cNvSpPr>
            <a:spLocks noGrp="1"/>
          </p:cNvSpPr>
          <p:nvPr>
            <p:ph type="sldNum" sz="quarter" idx="10"/>
          </p:nvPr>
        </p:nvSpPr>
        <p:spPr/>
        <p:txBody>
          <a:bodyPr/>
          <a:lstStyle/>
          <a:p>
            <a:fld id="{764CE41B-1B1D-484D-9F83-107103B3056B}" type="slidenum">
              <a:rPr lang="en-US" smtClean="0"/>
              <a:t>13</a:t>
            </a:fld>
            <a:endParaRPr lang="en-US"/>
          </a:p>
        </p:txBody>
      </p:sp>
    </p:spTree>
    <p:extLst>
      <p:ext uri="{BB962C8B-B14F-4D97-AF65-F5344CB8AC3E}">
        <p14:creationId xmlns:p14="http://schemas.microsoft.com/office/powerpoint/2010/main" val="3661569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enables cloud portability without vendor lock-in</a:t>
            </a:r>
          </a:p>
        </p:txBody>
      </p:sp>
      <p:sp>
        <p:nvSpPr>
          <p:cNvPr id="4" name="Slide Number Placeholder 3"/>
          <p:cNvSpPr>
            <a:spLocks noGrp="1"/>
          </p:cNvSpPr>
          <p:nvPr>
            <p:ph type="sldNum" sz="quarter" idx="10"/>
          </p:nvPr>
        </p:nvSpPr>
        <p:spPr/>
        <p:txBody>
          <a:bodyPr/>
          <a:lstStyle/>
          <a:p>
            <a:fld id="{764CE41B-1B1D-484D-9F83-107103B3056B}" type="slidenum">
              <a:rPr lang="en-US" smtClean="0"/>
              <a:t>14</a:t>
            </a:fld>
            <a:endParaRPr lang="en-US"/>
          </a:p>
        </p:txBody>
      </p:sp>
    </p:spTree>
    <p:extLst>
      <p:ext uri="{BB962C8B-B14F-4D97-AF65-F5344CB8AC3E}">
        <p14:creationId xmlns:p14="http://schemas.microsoft.com/office/powerpoint/2010/main" val="3433514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4BC5C-56A5-014A-9B4A-4AA1F4CC1863}"/>
              </a:ext>
            </a:extLst>
          </p:cNvPr>
          <p:cNvSpPr>
            <a:spLocks noGrp="1"/>
          </p:cNvSpPr>
          <p:nvPr>
            <p:ph type="ctrTitle"/>
          </p:nvPr>
        </p:nvSpPr>
        <p:spPr>
          <a:xfrm>
            <a:off x="228598" y="1929183"/>
            <a:ext cx="8382001" cy="2387600"/>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E8FF83EC-CA45-7D44-8B07-E5E2A4CB91CF}"/>
              </a:ext>
            </a:extLst>
          </p:cNvPr>
          <p:cNvSpPr>
            <a:spLocks noGrp="1"/>
          </p:cNvSpPr>
          <p:nvPr>
            <p:ph type="subTitle" idx="1"/>
          </p:nvPr>
        </p:nvSpPr>
        <p:spPr>
          <a:xfrm>
            <a:off x="228598" y="4359647"/>
            <a:ext cx="8382001" cy="1655762"/>
          </a:xfrm>
        </p:spPr>
        <p:txBody>
          <a:bodyPr/>
          <a:lstStyle>
            <a:lvl1pPr marL="0" indent="0" algn="l">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D4E617F-DF52-6540-8F31-6D3C47221F35}"/>
              </a:ext>
            </a:extLst>
          </p:cNvPr>
          <p:cNvSpPr>
            <a:spLocks noGrp="1"/>
          </p:cNvSpPr>
          <p:nvPr>
            <p:ph type="dt" sz="half" idx="10"/>
          </p:nvPr>
        </p:nvSpPr>
        <p:spPr/>
        <p:txBody>
          <a:bodyPr/>
          <a:lstStyle/>
          <a:p>
            <a:fld id="{B3AAE3D8-5270-574F-9B64-053E8D97236A}" type="datetimeFigureOut">
              <a:rPr lang="en-US" smtClean="0"/>
              <a:t>6/12/18</a:t>
            </a:fld>
            <a:endParaRPr lang="en-US"/>
          </a:p>
        </p:txBody>
      </p:sp>
      <p:sp>
        <p:nvSpPr>
          <p:cNvPr id="5" name="Footer Placeholder 4">
            <a:extLst>
              <a:ext uri="{FF2B5EF4-FFF2-40B4-BE49-F238E27FC236}">
                <a16:creationId xmlns:a16="http://schemas.microsoft.com/office/drawing/2014/main" id="{3DBE85CB-9054-F744-9E6F-AC555DCA34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9940A-9145-F34F-AA9F-199F4EEFF950}"/>
              </a:ext>
            </a:extLst>
          </p:cNvPr>
          <p:cNvSpPr>
            <a:spLocks noGrp="1"/>
          </p:cNvSpPr>
          <p:nvPr>
            <p:ph type="sldNum" sz="quarter" idx="12"/>
          </p:nvPr>
        </p:nvSpPr>
        <p:spPr/>
        <p:txBody>
          <a:bodyPr/>
          <a:lstStyle/>
          <a:p>
            <a:fld id="{993687AA-15FF-A041-A855-44794A828B0E}" type="slidenum">
              <a:rPr lang="en-US" smtClean="0"/>
              <a:t>‹#›</a:t>
            </a:fld>
            <a:endParaRPr lang="en-US"/>
          </a:p>
        </p:txBody>
      </p:sp>
    </p:spTree>
    <p:extLst>
      <p:ext uri="{BB962C8B-B14F-4D97-AF65-F5344CB8AC3E}">
        <p14:creationId xmlns:p14="http://schemas.microsoft.com/office/powerpoint/2010/main" val="1582166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4BC5C-56A5-014A-9B4A-4AA1F4CC1863}"/>
              </a:ext>
            </a:extLst>
          </p:cNvPr>
          <p:cNvSpPr>
            <a:spLocks noGrp="1"/>
          </p:cNvSpPr>
          <p:nvPr>
            <p:ph type="ctrTitle"/>
          </p:nvPr>
        </p:nvSpPr>
        <p:spPr>
          <a:xfrm>
            <a:off x="228598" y="1929183"/>
            <a:ext cx="8382001" cy="2387600"/>
          </a:xfrm>
        </p:spPr>
        <p:txBody>
          <a:bodyPr anchor="b">
            <a:normAutofit/>
          </a:bodyPr>
          <a:lstStyle>
            <a:lvl1pPr algn="l">
              <a:defRPr sz="5400">
                <a:solidFill>
                  <a:schemeClr val="tx1">
                    <a:lumMod val="85000"/>
                    <a:lumOff val="15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E8FF83EC-CA45-7D44-8B07-E5E2A4CB91CF}"/>
              </a:ext>
            </a:extLst>
          </p:cNvPr>
          <p:cNvSpPr>
            <a:spLocks noGrp="1"/>
          </p:cNvSpPr>
          <p:nvPr>
            <p:ph type="subTitle" idx="1"/>
          </p:nvPr>
        </p:nvSpPr>
        <p:spPr>
          <a:xfrm>
            <a:off x="228598" y="4359647"/>
            <a:ext cx="8382001" cy="1655762"/>
          </a:xfrm>
        </p:spPr>
        <p:txBody>
          <a:bodyP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D4E617F-DF52-6540-8F31-6D3C47221F35}"/>
              </a:ext>
            </a:extLst>
          </p:cNvPr>
          <p:cNvSpPr>
            <a:spLocks noGrp="1"/>
          </p:cNvSpPr>
          <p:nvPr>
            <p:ph type="dt" sz="half" idx="10"/>
          </p:nvPr>
        </p:nvSpPr>
        <p:spPr/>
        <p:txBody>
          <a:bodyPr/>
          <a:lstStyle>
            <a:lvl1pPr>
              <a:defRPr>
                <a:solidFill>
                  <a:schemeClr val="tx1">
                    <a:lumMod val="85000"/>
                    <a:lumOff val="15000"/>
                  </a:schemeClr>
                </a:solidFill>
              </a:defRPr>
            </a:lvl1pPr>
          </a:lstStyle>
          <a:p>
            <a:fld id="{B3AAE3D8-5270-574F-9B64-053E8D97236A}" type="datetimeFigureOut">
              <a:rPr lang="en-US" smtClean="0"/>
              <a:pPr/>
              <a:t>6/12/18</a:t>
            </a:fld>
            <a:endParaRPr lang="en-US"/>
          </a:p>
        </p:txBody>
      </p:sp>
      <p:sp>
        <p:nvSpPr>
          <p:cNvPr id="5" name="Footer Placeholder 4">
            <a:extLst>
              <a:ext uri="{FF2B5EF4-FFF2-40B4-BE49-F238E27FC236}">
                <a16:creationId xmlns:a16="http://schemas.microsoft.com/office/drawing/2014/main" id="{3DBE85CB-9054-F744-9E6F-AC555DCA3406}"/>
              </a:ext>
            </a:extLst>
          </p:cNvPr>
          <p:cNvSpPr>
            <a:spLocks noGrp="1"/>
          </p:cNvSpPr>
          <p:nvPr>
            <p:ph type="ftr" sz="quarter" idx="11"/>
          </p:nvPr>
        </p:nvSpPr>
        <p:spPr/>
        <p:txBody>
          <a:bodyPr/>
          <a:lstStyle>
            <a:lvl1pPr>
              <a:defRPr>
                <a:solidFill>
                  <a:schemeClr val="tx1">
                    <a:lumMod val="85000"/>
                    <a:lumOff val="15000"/>
                  </a:schemeClr>
                </a:solidFill>
              </a:defRPr>
            </a:lvl1pPr>
          </a:lstStyle>
          <a:p>
            <a:endParaRPr lang="en-US"/>
          </a:p>
        </p:txBody>
      </p:sp>
      <p:sp>
        <p:nvSpPr>
          <p:cNvPr id="6" name="Slide Number Placeholder 5">
            <a:extLst>
              <a:ext uri="{FF2B5EF4-FFF2-40B4-BE49-F238E27FC236}">
                <a16:creationId xmlns:a16="http://schemas.microsoft.com/office/drawing/2014/main" id="{3339940A-9145-F34F-AA9F-199F4EEFF950}"/>
              </a:ext>
            </a:extLst>
          </p:cNvPr>
          <p:cNvSpPr>
            <a:spLocks noGrp="1"/>
          </p:cNvSpPr>
          <p:nvPr>
            <p:ph type="sldNum" sz="quarter" idx="12"/>
          </p:nvPr>
        </p:nvSpPr>
        <p:spPr/>
        <p:txBody>
          <a:bodyPr/>
          <a:lstStyle>
            <a:lvl1pPr>
              <a:defRPr>
                <a:solidFill>
                  <a:schemeClr val="tx1">
                    <a:lumMod val="85000"/>
                    <a:lumOff val="15000"/>
                  </a:schemeClr>
                </a:solidFill>
              </a:defRPr>
            </a:lvl1pPr>
          </a:lstStyle>
          <a:p>
            <a:fld id="{993687AA-15FF-A041-A855-44794A828B0E}" type="slidenum">
              <a:rPr lang="en-US" smtClean="0"/>
              <a:pPr/>
              <a:t>‹#›</a:t>
            </a:fld>
            <a:endParaRPr lang="en-US"/>
          </a:p>
        </p:txBody>
      </p:sp>
    </p:spTree>
    <p:extLst>
      <p:ext uri="{BB962C8B-B14F-4D97-AF65-F5344CB8AC3E}">
        <p14:creationId xmlns:p14="http://schemas.microsoft.com/office/powerpoint/2010/main" val="831477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D1BCC-5215-1A43-8D2A-E2E62EEBB3BE}"/>
              </a:ext>
            </a:extLst>
          </p:cNvPr>
          <p:cNvSpPr>
            <a:spLocks noGrp="1"/>
          </p:cNvSpPr>
          <p:nvPr>
            <p:ph type="title"/>
          </p:nvPr>
        </p:nvSpPr>
        <p:spPr>
          <a:xfrm>
            <a:off x="217954" y="61357"/>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DCFA493-1B90-1544-B6DE-A2EE24064B2D}"/>
              </a:ext>
            </a:extLst>
          </p:cNvPr>
          <p:cNvSpPr>
            <a:spLocks noGrp="1"/>
          </p:cNvSpPr>
          <p:nvPr>
            <p:ph idx="1"/>
          </p:nvPr>
        </p:nvSpPr>
        <p:spPr>
          <a:xfrm>
            <a:off x="417979" y="1482725"/>
            <a:ext cx="10515600" cy="4351338"/>
          </a:xfrm>
        </p:spPr>
        <p:txBody>
          <a:bodyPr/>
          <a:lstStyle>
            <a:lvl1pPr>
              <a:defRPr>
                <a:solidFill>
                  <a:schemeClr val="bg1">
                    <a:lumMod val="85000"/>
                  </a:schemeClr>
                </a:solidFill>
              </a:defRPr>
            </a:lvl1pPr>
            <a:lvl2pPr>
              <a:defRPr>
                <a:solidFill>
                  <a:schemeClr val="bg1">
                    <a:lumMod val="85000"/>
                  </a:schemeClr>
                </a:solidFill>
              </a:defRPr>
            </a:lvl2pPr>
            <a:lvl3pPr>
              <a:defRPr>
                <a:solidFill>
                  <a:schemeClr val="bg1">
                    <a:lumMod val="85000"/>
                  </a:schemeClr>
                </a:solidFill>
              </a:defRPr>
            </a:lvl3pPr>
            <a:lvl4pPr>
              <a:defRPr>
                <a:solidFill>
                  <a:schemeClr val="bg1">
                    <a:lumMod val="85000"/>
                  </a:schemeClr>
                </a:solidFill>
              </a:defRPr>
            </a:lvl4pPr>
            <a:lvl5pPr>
              <a:defRPr>
                <a:solidFill>
                  <a:schemeClr val="bg1">
                    <a:lumMod val="8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140EC93-1C8C-D444-BE35-F28052F6E0C3}"/>
              </a:ext>
            </a:extLst>
          </p:cNvPr>
          <p:cNvSpPr>
            <a:spLocks noGrp="1"/>
          </p:cNvSpPr>
          <p:nvPr>
            <p:ph type="dt" sz="half" idx="10"/>
          </p:nvPr>
        </p:nvSpPr>
        <p:spPr/>
        <p:txBody>
          <a:bodyPr/>
          <a:lstStyle/>
          <a:p>
            <a:fld id="{B3AAE3D8-5270-574F-9B64-053E8D97236A}" type="datetimeFigureOut">
              <a:rPr lang="en-US" smtClean="0"/>
              <a:t>6/12/18</a:t>
            </a:fld>
            <a:endParaRPr lang="en-US"/>
          </a:p>
        </p:txBody>
      </p:sp>
      <p:sp>
        <p:nvSpPr>
          <p:cNvPr id="5" name="Footer Placeholder 4">
            <a:extLst>
              <a:ext uri="{FF2B5EF4-FFF2-40B4-BE49-F238E27FC236}">
                <a16:creationId xmlns:a16="http://schemas.microsoft.com/office/drawing/2014/main" id="{244CD692-1F21-9B47-A04C-295FA44F0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F1C6C-45B4-0D47-93AA-8B67C16E23DB}"/>
              </a:ext>
            </a:extLst>
          </p:cNvPr>
          <p:cNvSpPr>
            <a:spLocks noGrp="1"/>
          </p:cNvSpPr>
          <p:nvPr>
            <p:ph type="sldNum" sz="quarter" idx="12"/>
          </p:nvPr>
        </p:nvSpPr>
        <p:spPr/>
        <p:txBody>
          <a:bodyPr/>
          <a:lstStyle/>
          <a:p>
            <a:fld id="{993687AA-15FF-A041-A855-44794A828B0E}" type="slidenum">
              <a:rPr lang="en-US" smtClean="0"/>
              <a:t>‹#›</a:t>
            </a:fld>
            <a:endParaRPr lang="en-US"/>
          </a:p>
        </p:txBody>
      </p:sp>
    </p:spTree>
    <p:extLst>
      <p:ext uri="{BB962C8B-B14F-4D97-AF65-F5344CB8AC3E}">
        <p14:creationId xmlns:p14="http://schemas.microsoft.com/office/powerpoint/2010/main" val="2788856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D1BCC-5215-1A43-8D2A-E2E62EEBB3BE}"/>
              </a:ext>
            </a:extLst>
          </p:cNvPr>
          <p:cNvSpPr>
            <a:spLocks noGrp="1"/>
          </p:cNvSpPr>
          <p:nvPr>
            <p:ph type="title"/>
          </p:nvPr>
        </p:nvSpPr>
        <p:spPr>
          <a:xfrm>
            <a:off x="217954" y="128592"/>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DCFA493-1B90-1544-B6DE-A2EE24064B2D}"/>
              </a:ext>
            </a:extLst>
          </p:cNvPr>
          <p:cNvSpPr>
            <a:spLocks noGrp="1"/>
          </p:cNvSpPr>
          <p:nvPr>
            <p:ph idx="1"/>
          </p:nvPr>
        </p:nvSpPr>
        <p:spPr>
          <a:xfrm>
            <a:off x="417979" y="1482725"/>
            <a:ext cx="10515600" cy="435133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140EC93-1C8C-D444-BE35-F28052F6E0C3}"/>
              </a:ext>
            </a:extLst>
          </p:cNvPr>
          <p:cNvSpPr>
            <a:spLocks noGrp="1"/>
          </p:cNvSpPr>
          <p:nvPr>
            <p:ph type="dt" sz="half" idx="10"/>
          </p:nvPr>
        </p:nvSpPr>
        <p:spPr/>
        <p:txBody>
          <a:bodyPr/>
          <a:lstStyle>
            <a:lvl1pPr>
              <a:defRPr>
                <a:solidFill>
                  <a:schemeClr val="tx1">
                    <a:lumMod val="85000"/>
                    <a:lumOff val="15000"/>
                  </a:schemeClr>
                </a:solidFill>
              </a:defRPr>
            </a:lvl1pPr>
          </a:lstStyle>
          <a:p>
            <a:fld id="{B3AAE3D8-5270-574F-9B64-053E8D97236A}" type="datetimeFigureOut">
              <a:rPr lang="en-US" smtClean="0"/>
              <a:pPr/>
              <a:t>6/12/18</a:t>
            </a:fld>
            <a:endParaRPr lang="en-US"/>
          </a:p>
        </p:txBody>
      </p:sp>
      <p:sp>
        <p:nvSpPr>
          <p:cNvPr id="5" name="Footer Placeholder 4">
            <a:extLst>
              <a:ext uri="{FF2B5EF4-FFF2-40B4-BE49-F238E27FC236}">
                <a16:creationId xmlns:a16="http://schemas.microsoft.com/office/drawing/2014/main" id="{244CD692-1F21-9B47-A04C-295FA44F05E5}"/>
              </a:ext>
            </a:extLst>
          </p:cNvPr>
          <p:cNvSpPr>
            <a:spLocks noGrp="1"/>
          </p:cNvSpPr>
          <p:nvPr>
            <p:ph type="ftr" sz="quarter" idx="11"/>
          </p:nvPr>
        </p:nvSpPr>
        <p:spPr/>
        <p:txBody>
          <a:bodyPr/>
          <a:lstStyle>
            <a:lvl1pPr>
              <a:defRPr>
                <a:solidFill>
                  <a:schemeClr val="tx1">
                    <a:lumMod val="85000"/>
                    <a:lumOff val="15000"/>
                  </a:schemeClr>
                </a:solidFill>
              </a:defRPr>
            </a:lvl1pPr>
          </a:lstStyle>
          <a:p>
            <a:endParaRPr lang="en-US"/>
          </a:p>
        </p:txBody>
      </p:sp>
      <p:sp>
        <p:nvSpPr>
          <p:cNvPr id="6" name="Slide Number Placeholder 5">
            <a:extLst>
              <a:ext uri="{FF2B5EF4-FFF2-40B4-BE49-F238E27FC236}">
                <a16:creationId xmlns:a16="http://schemas.microsoft.com/office/drawing/2014/main" id="{982F1C6C-45B4-0D47-93AA-8B67C16E23DB}"/>
              </a:ext>
            </a:extLst>
          </p:cNvPr>
          <p:cNvSpPr>
            <a:spLocks noGrp="1"/>
          </p:cNvSpPr>
          <p:nvPr>
            <p:ph type="sldNum" sz="quarter" idx="12"/>
          </p:nvPr>
        </p:nvSpPr>
        <p:spPr/>
        <p:txBody>
          <a:bodyPr/>
          <a:lstStyle>
            <a:lvl1pPr>
              <a:defRPr>
                <a:solidFill>
                  <a:schemeClr val="tx1">
                    <a:lumMod val="85000"/>
                    <a:lumOff val="15000"/>
                  </a:schemeClr>
                </a:solidFill>
              </a:defRPr>
            </a:lvl1pPr>
          </a:lstStyle>
          <a:p>
            <a:fld id="{993687AA-15FF-A041-A855-44794A828B0E}" type="slidenum">
              <a:rPr lang="en-US" smtClean="0"/>
              <a:pPr/>
              <a:t>‹#›</a:t>
            </a:fld>
            <a:endParaRPr lang="en-US"/>
          </a:p>
        </p:txBody>
      </p:sp>
    </p:spTree>
    <p:extLst>
      <p:ext uri="{BB962C8B-B14F-4D97-AF65-F5344CB8AC3E}">
        <p14:creationId xmlns:p14="http://schemas.microsoft.com/office/powerpoint/2010/main" val="1749614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mportant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4BC5C-56A5-014A-9B4A-4AA1F4CC1863}"/>
              </a:ext>
            </a:extLst>
          </p:cNvPr>
          <p:cNvSpPr>
            <a:spLocks noGrp="1"/>
          </p:cNvSpPr>
          <p:nvPr>
            <p:ph type="ctrTitle"/>
          </p:nvPr>
        </p:nvSpPr>
        <p:spPr>
          <a:xfrm>
            <a:off x="2007674" y="1236663"/>
            <a:ext cx="8176653" cy="2387600"/>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E8FF83EC-CA45-7D44-8B07-E5E2A4CB91CF}"/>
              </a:ext>
            </a:extLst>
          </p:cNvPr>
          <p:cNvSpPr>
            <a:spLocks noGrp="1"/>
          </p:cNvSpPr>
          <p:nvPr>
            <p:ph type="subTitle" idx="1"/>
          </p:nvPr>
        </p:nvSpPr>
        <p:spPr>
          <a:xfrm>
            <a:off x="2007674" y="3667127"/>
            <a:ext cx="8176653" cy="1655762"/>
          </a:xfrm>
        </p:spPr>
        <p:txBody>
          <a:bodyPr/>
          <a:lstStyle>
            <a:lvl1pPr marL="0" indent="0" algn="ctr">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D4E617F-DF52-6540-8F31-6D3C47221F35}"/>
              </a:ext>
            </a:extLst>
          </p:cNvPr>
          <p:cNvSpPr>
            <a:spLocks noGrp="1"/>
          </p:cNvSpPr>
          <p:nvPr>
            <p:ph type="dt" sz="half" idx="10"/>
          </p:nvPr>
        </p:nvSpPr>
        <p:spPr/>
        <p:txBody>
          <a:bodyPr/>
          <a:lstStyle/>
          <a:p>
            <a:fld id="{B3AAE3D8-5270-574F-9B64-053E8D97236A}" type="datetimeFigureOut">
              <a:rPr lang="en-US" smtClean="0"/>
              <a:t>6/12/18</a:t>
            </a:fld>
            <a:endParaRPr lang="en-US"/>
          </a:p>
        </p:txBody>
      </p:sp>
      <p:sp>
        <p:nvSpPr>
          <p:cNvPr id="5" name="Footer Placeholder 4">
            <a:extLst>
              <a:ext uri="{FF2B5EF4-FFF2-40B4-BE49-F238E27FC236}">
                <a16:creationId xmlns:a16="http://schemas.microsoft.com/office/drawing/2014/main" id="{3DBE85CB-9054-F744-9E6F-AC555DCA34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9940A-9145-F34F-AA9F-199F4EEFF950}"/>
              </a:ext>
            </a:extLst>
          </p:cNvPr>
          <p:cNvSpPr>
            <a:spLocks noGrp="1"/>
          </p:cNvSpPr>
          <p:nvPr>
            <p:ph type="sldNum" sz="quarter" idx="12"/>
          </p:nvPr>
        </p:nvSpPr>
        <p:spPr/>
        <p:txBody>
          <a:bodyPr/>
          <a:lstStyle/>
          <a:p>
            <a:fld id="{993687AA-15FF-A041-A855-44794A828B0E}" type="slidenum">
              <a:rPr lang="en-US" smtClean="0"/>
              <a:t>‹#›</a:t>
            </a:fld>
            <a:endParaRPr lang="en-US"/>
          </a:p>
        </p:txBody>
      </p:sp>
    </p:spTree>
    <p:extLst>
      <p:ext uri="{BB962C8B-B14F-4D97-AF65-F5344CB8AC3E}">
        <p14:creationId xmlns:p14="http://schemas.microsoft.com/office/powerpoint/2010/main" val="3834569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Important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4BC5C-56A5-014A-9B4A-4AA1F4CC1863}"/>
              </a:ext>
            </a:extLst>
          </p:cNvPr>
          <p:cNvSpPr>
            <a:spLocks noGrp="1"/>
          </p:cNvSpPr>
          <p:nvPr>
            <p:ph type="ctrTitle"/>
          </p:nvPr>
        </p:nvSpPr>
        <p:spPr>
          <a:xfrm>
            <a:off x="2007674" y="1236663"/>
            <a:ext cx="8176653" cy="2387600"/>
          </a:xfrm>
        </p:spPr>
        <p:txBody>
          <a:bodyPr anchor="b">
            <a:normAutofit/>
          </a:bodyPr>
          <a:lstStyle>
            <a:lvl1pPr algn="ctr">
              <a:defRPr sz="5400">
                <a:solidFill>
                  <a:schemeClr val="tx1">
                    <a:lumMod val="85000"/>
                    <a:lumOff val="15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E8FF83EC-CA45-7D44-8B07-E5E2A4CB91CF}"/>
              </a:ext>
            </a:extLst>
          </p:cNvPr>
          <p:cNvSpPr>
            <a:spLocks noGrp="1"/>
          </p:cNvSpPr>
          <p:nvPr>
            <p:ph type="subTitle" idx="1"/>
          </p:nvPr>
        </p:nvSpPr>
        <p:spPr>
          <a:xfrm>
            <a:off x="2007674" y="3667127"/>
            <a:ext cx="8176653" cy="1655762"/>
          </a:xfrm>
        </p:spPr>
        <p:txBody>
          <a:bodyPr/>
          <a:lstStyle>
            <a:lvl1pPr marL="0" indent="0" algn="ctr">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D4E617F-DF52-6540-8F31-6D3C47221F35}"/>
              </a:ext>
            </a:extLst>
          </p:cNvPr>
          <p:cNvSpPr>
            <a:spLocks noGrp="1"/>
          </p:cNvSpPr>
          <p:nvPr>
            <p:ph type="dt" sz="half" idx="10"/>
          </p:nvPr>
        </p:nvSpPr>
        <p:spPr/>
        <p:txBody>
          <a:bodyPr/>
          <a:lstStyle>
            <a:lvl1pPr>
              <a:defRPr>
                <a:solidFill>
                  <a:schemeClr val="tx1">
                    <a:lumMod val="85000"/>
                    <a:lumOff val="15000"/>
                  </a:schemeClr>
                </a:solidFill>
              </a:defRPr>
            </a:lvl1pPr>
          </a:lstStyle>
          <a:p>
            <a:fld id="{B3AAE3D8-5270-574F-9B64-053E8D97236A}" type="datetimeFigureOut">
              <a:rPr lang="en-US" smtClean="0"/>
              <a:pPr/>
              <a:t>6/12/18</a:t>
            </a:fld>
            <a:endParaRPr lang="en-US"/>
          </a:p>
        </p:txBody>
      </p:sp>
      <p:sp>
        <p:nvSpPr>
          <p:cNvPr id="5" name="Footer Placeholder 4">
            <a:extLst>
              <a:ext uri="{FF2B5EF4-FFF2-40B4-BE49-F238E27FC236}">
                <a16:creationId xmlns:a16="http://schemas.microsoft.com/office/drawing/2014/main" id="{3DBE85CB-9054-F744-9E6F-AC555DCA3406}"/>
              </a:ext>
            </a:extLst>
          </p:cNvPr>
          <p:cNvSpPr>
            <a:spLocks noGrp="1"/>
          </p:cNvSpPr>
          <p:nvPr>
            <p:ph type="ftr" sz="quarter" idx="11"/>
          </p:nvPr>
        </p:nvSpPr>
        <p:spPr/>
        <p:txBody>
          <a:bodyPr/>
          <a:lstStyle>
            <a:lvl1pPr>
              <a:defRPr>
                <a:solidFill>
                  <a:schemeClr val="tx1">
                    <a:lumMod val="85000"/>
                    <a:lumOff val="15000"/>
                  </a:schemeClr>
                </a:solidFill>
              </a:defRPr>
            </a:lvl1pPr>
          </a:lstStyle>
          <a:p>
            <a:endParaRPr lang="en-US"/>
          </a:p>
        </p:txBody>
      </p:sp>
      <p:sp>
        <p:nvSpPr>
          <p:cNvPr id="6" name="Slide Number Placeholder 5">
            <a:extLst>
              <a:ext uri="{FF2B5EF4-FFF2-40B4-BE49-F238E27FC236}">
                <a16:creationId xmlns:a16="http://schemas.microsoft.com/office/drawing/2014/main" id="{3339940A-9145-F34F-AA9F-199F4EEFF950}"/>
              </a:ext>
            </a:extLst>
          </p:cNvPr>
          <p:cNvSpPr>
            <a:spLocks noGrp="1"/>
          </p:cNvSpPr>
          <p:nvPr>
            <p:ph type="sldNum" sz="quarter" idx="12"/>
          </p:nvPr>
        </p:nvSpPr>
        <p:spPr/>
        <p:txBody>
          <a:bodyPr/>
          <a:lstStyle>
            <a:lvl1pPr>
              <a:defRPr>
                <a:solidFill>
                  <a:schemeClr val="tx1">
                    <a:lumMod val="85000"/>
                    <a:lumOff val="15000"/>
                  </a:schemeClr>
                </a:solidFill>
              </a:defRPr>
            </a:lvl1pPr>
          </a:lstStyle>
          <a:p>
            <a:fld id="{993687AA-15FF-A041-A855-44794A828B0E}" type="slidenum">
              <a:rPr lang="en-US" smtClean="0"/>
              <a:pPr/>
              <a:t>‹#›</a:t>
            </a:fld>
            <a:endParaRPr lang="en-US"/>
          </a:p>
        </p:txBody>
      </p:sp>
    </p:spTree>
    <p:extLst>
      <p:ext uri="{BB962C8B-B14F-4D97-AF65-F5344CB8AC3E}">
        <p14:creationId xmlns:p14="http://schemas.microsoft.com/office/powerpoint/2010/main" val="2745815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8E6BE9-ACD5-1C40-BD43-934CF37EF698}"/>
              </a:ext>
            </a:extLst>
          </p:cNvPr>
          <p:cNvSpPr>
            <a:spLocks noGrp="1"/>
          </p:cNvSpPr>
          <p:nvPr>
            <p:ph type="title"/>
          </p:nvPr>
        </p:nvSpPr>
        <p:spPr>
          <a:xfrm>
            <a:off x="123825" y="128592"/>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F1EEC29-CACF-D646-A33D-9D597CACD13C}"/>
              </a:ext>
            </a:extLst>
          </p:cNvPr>
          <p:cNvSpPr>
            <a:spLocks noGrp="1"/>
          </p:cNvSpPr>
          <p:nvPr>
            <p:ph type="body" idx="1"/>
          </p:nvPr>
        </p:nvSpPr>
        <p:spPr>
          <a:xfrm>
            <a:off x="323850" y="14827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DA17380-B4ED-A844-825F-33C053F6B1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Roboto" panose="02000000000000000000" pitchFamily="2" charset="0"/>
                <a:ea typeface="Roboto" panose="02000000000000000000" pitchFamily="2" charset="0"/>
              </a:defRPr>
            </a:lvl1pPr>
          </a:lstStyle>
          <a:p>
            <a:fld id="{B3AAE3D8-5270-574F-9B64-053E8D97236A}" type="datetimeFigureOut">
              <a:rPr lang="en-US" smtClean="0"/>
              <a:pPr/>
              <a:t>6/12/18</a:t>
            </a:fld>
            <a:endParaRPr lang="en-US"/>
          </a:p>
        </p:txBody>
      </p:sp>
      <p:sp>
        <p:nvSpPr>
          <p:cNvPr id="5" name="Footer Placeholder 4">
            <a:extLst>
              <a:ext uri="{FF2B5EF4-FFF2-40B4-BE49-F238E27FC236}">
                <a16:creationId xmlns:a16="http://schemas.microsoft.com/office/drawing/2014/main" id="{6AC3557A-B387-4D4E-84EB-A264F3F10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Roboto" panose="02000000000000000000" pitchFamily="2" charset="0"/>
                <a:ea typeface="Roboto" panose="02000000000000000000" pitchFamily="2" charset="0"/>
              </a:defRPr>
            </a:lvl1pPr>
          </a:lstStyle>
          <a:p>
            <a:endParaRPr lang="en-US"/>
          </a:p>
        </p:txBody>
      </p:sp>
      <p:sp>
        <p:nvSpPr>
          <p:cNvPr id="6" name="Slide Number Placeholder 5">
            <a:extLst>
              <a:ext uri="{FF2B5EF4-FFF2-40B4-BE49-F238E27FC236}">
                <a16:creationId xmlns:a16="http://schemas.microsoft.com/office/drawing/2014/main" id="{2488C0A4-764A-B74D-8B11-8EA514D628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Roboto" panose="02000000000000000000" pitchFamily="2" charset="0"/>
                <a:ea typeface="Roboto" panose="02000000000000000000" pitchFamily="2" charset="0"/>
              </a:defRPr>
            </a:lvl1pPr>
          </a:lstStyle>
          <a:p>
            <a:fld id="{993687AA-15FF-A041-A855-44794A828B0E}" type="slidenum">
              <a:rPr lang="en-US" smtClean="0"/>
              <a:pPr/>
              <a:t>‹#›</a:t>
            </a:fld>
            <a:endParaRPr lang="en-US"/>
          </a:p>
        </p:txBody>
      </p:sp>
    </p:spTree>
    <p:extLst>
      <p:ext uri="{BB962C8B-B14F-4D97-AF65-F5344CB8AC3E}">
        <p14:creationId xmlns:p14="http://schemas.microsoft.com/office/powerpoint/2010/main" val="428060981"/>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0" r:id="rId3"/>
    <p:sldLayoutId id="2147483652" r:id="rId4"/>
    <p:sldLayoutId id="2147483653" r:id="rId5"/>
    <p:sldLayoutId id="2147483656" r:id="rId6"/>
  </p:sldLayoutIdLst>
  <p:txStyles>
    <p:titleStyle>
      <a:lvl1pPr algn="l" defTabSz="914400" rtl="0" eaLnBrk="1" latinLnBrk="0" hangingPunct="1">
        <a:lnSpc>
          <a:spcPct val="90000"/>
        </a:lnSpc>
        <a:spcBef>
          <a:spcPct val="0"/>
        </a:spcBef>
        <a:buNone/>
        <a:defRPr sz="4400" b="0" i="0" kern="1200">
          <a:solidFill>
            <a:schemeClr val="bg1"/>
          </a:solidFill>
          <a:latin typeface="Product Sans" panose="020B0403030502040203" pitchFamily="34" charset="0"/>
          <a:ea typeface="Helvetica Neue Medium" panose="02000503000000020004" pitchFamily="2" charset="0"/>
          <a:cs typeface="Helvetica Neue Medium"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b="0" i="0" kern="1200">
          <a:solidFill>
            <a:schemeClr val="bg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b="0" i="0" kern="1200">
          <a:solidFill>
            <a:schemeClr val="bg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3.tiff"/><Relationship Id="rId5" Type="http://schemas.openxmlformats.org/officeDocument/2006/relationships/image" Target="../media/image27.tiff"/><Relationship Id="rId4" Type="http://schemas.openxmlformats.org/officeDocument/2006/relationships/image" Target="../media/image26.tiff"/></Relationships>
</file>

<file path=ppt/slides/_rels/slide15.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634C-6438-D945-A031-D5B050B8687D}"/>
              </a:ext>
            </a:extLst>
          </p:cNvPr>
          <p:cNvSpPr>
            <a:spLocks noGrp="1"/>
          </p:cNvSpPr>
          <p:nvPr>
            <p:ph type="ctrTitle"/>
          </p:nvPr>
        </p:nvSpPr>
        <p:spPr/>
        <p:txBody>
          <a:bodyPr/>
          <a:lstStyle/>
          <a:p>
            <a:r>
              <a:rPr lang="en-US" dirty="0"/>
              <a:t>Introduction to </a:t>
            </a:r>
            <a:br>
              <a:rPr lang="en-US" dirty="0"/>
            </a:br>
            <a:r>
              <a:rPr lang="en-US" dirty="0"/>
              <a:t>Cloud Native Computing</a:t>
            </a:r>
          </a:p>
        </p:txBody>
      </p:sp>
      <p:sp>
        <p:nvSpPr>
          <p:cNvPr id="4" name="Subtitle 3">
            <a:extLst>
              <a:ext uri="{FF2B5EF4-FFF2-40B4-BE49-F238E27FC236}">
                <a16:creationId xmlns:a16="http://schemas.microsoft.com/office/drawing/2014/main" id="{62D4943E-4FF0-A94D-9BB7-F71330D2D3B7}"/>
              </a:ext>
            </a:extLst>
          </p:cNvPr>
          <p:cNvSpPr>
            <a:spLocks noGrp="1"/>
          </p:cNvSpPr>
          <p:nvPr>
            <p:ph type="subTitle" idx="1"/>
          </p:nvPr>
        </p:nvSpPr>
        <p:spPr/>
        <p:txBody>
          <a:bodyPr/>
          <a:lstStyle/>
          <a:p>
            <a:r>
              <a:rPr lang="en-US" dirty="0"/>
              <a:t>Docker, Kubernetes, and Scalability</a:t>
            </a:r>
          </a:p>
          <a:p>
            <a:endParaRPr lang="en-US" dirty="0"/>
          </a:p>
          <a:p>
            <a:r>
              <a:rPr lang="en-US" dirty="0"/>
              <a:t>Connor Boyle</a:t>
            </a:r>
          </a:p>
        </p:txBody>
      </p:sp>
    </p:spTree>
    <p:extLst>
      <p:ext uri="{BB962C8B-B14F-4D97-AF65-F5344CB8AC3E}">
        <p14:creationId xmlns:p14="http://schemas.microsoft.com/office/powerpoint/2010/main" val="297247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737E-C873-F14F-A927-C4555B119159}"/>
              </a:ext>
            </a:extLst>
          </p:cNvPr>
          <p:cNvSpPr>
            <a:spLocks noGrp="1"/>
          </p:cNvSpPr>
          <p:nvPr>
            <p:ph type="title"/>
          </p:nvPr>
        </p:nvSpPr>
        <p:spPr>
          <a:xfrm>
            <a:off x="217954" y="128592"/>
            <a:ext cx="10515600" cy="1325563"/>
          </a:xfrm>
        </p:spPr>
        <p:txBody>
          <a:bodyPr/>
          <a:lstStyle/>
          <a:p>
            <a:r>
              <a:rPr lang="en-US" dirty="0"/>
              <a:t>Solution 3: Horizontal Scaling</a:t>
            </a:r>
          </a:p>
        </p:txBody>
      </p:sp>
      <p:pic>
        <p:nvPicPr>
          <p:cNvPr id="4" name="Picture 3">
            <a:extLst>
              <a:ext uri="{FF2B5EF4-FFF2-40B4-BE49-F238E27FC236}">
                <a16:creationId xmlns:a16="http://schemas.microsoft.com/office/drawing/2014/main" id="{366769E8-56AD-0C43-AB6B-DB3FBFB25EC8}"/>
              </a:ext>
            </a:extLst>
          </p:cNvPr>
          <p:cNvPicPr>
            <a:picLocks noChangeAspect="1"/>
          </p:cNvPicPr>
          <p:nvPr/>
        </p:nvPicPr>
        <p:blipFill rotWithShape="1">
          <a:blip r:embed="rId2"/>
          <a:srcRect t="16732"/>
          <a:stretch/>
        </p:blipFill>
        <p:spPr>
          <a:xfrm>
            <a:off x="1422921" y="2245895"/>
            <a:ext cx="9310633" cy="4138863"/>
          </a:xfrm>
          <a:prstGeom prst="rect">
            <a:avLst/>
          </a:prstGeom>
        </p:spPr>
      </p:pic>
      <p:sp>
        <p:nvSpPr>
          <p:cNvPr id="3" name="Rectangle 2">
            <a:extLst>
              <a:ext uri="{FF2B5EF4-FFF2-40B4-BE49-F238E27FC236}">
                <a16:creationId xmlns:a16="http://schemas.microsoft.com/office/drawing/2014/main" id="{67C699B8-CA73-D44E-A7C6-4252796C6F8A}"/>
              </a:ext>
            </a:extLst>
          </p:cNvPr>
          <p:cNvSpPr/>
          <p:nvPr/>
        </p:nvSpPr>
        <p:spPr>
          <a:xfrm>
            <a:off x="4156364" y="2438400"/>
            <a:ext cx="2909454" cy="3810000"/>
          </a:xfrm>
          <a:prstGeom prst="rect">
            <a:avLst/>
          </a:prstGeom>
          <a:solidFill>
            <a:srgbClr val="FC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9FA54C2-22B2-4247-BACD-75D72F57615E}"/>
              </a:ext>
            </a:extLst>
          </p:cNvPr>
          <p:cNvSpPr/>
          <p:nvPr/>
        </p:nvSpPr>
        <p:spPr>
          <a:xfrm>
            <a:off x="7204364" y="2245895"/>
            <a:ext cx="2909454" cy="3810000"/>
          </a:xfrm>
          <a:prstGeom prst="rect">
            <a:avLst/>
          </a:prstGeom>
          <a:solidFill>
            <a:srgbClr val="FC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18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childTnLst>
                          </p:cTn>
                        </p:par>
                        <p:par>
                          <p:cTn id="8" fill="hold">
                            <p:stCondLst>
                              <p:cond delay="2000"/>
                            </p:stCondLst>
                            <p:childTnLst>
                              <p:par>
                                <p:cTn id="9" presetID="10" presetClass="exit" presetSubtype="0" fill="hold" grpId="0" nodeType="afterEffect">
                                  <p:stCondLst>
                                    <p:cond delay="0"/>
                                  </p:stCondLst>
                                  <p:childTnLst>
                                    <p:animEffect transition="out" filter="fade">
                                      <p:cBhvr>
                                        <p:cTn id="10" dur="2000"/>
                                        <p:tgtEl>
                                          <p:spTgt spid="5"/>
                                        </p:tgtEl>
                                      </p:cBhvr>
                                    </p:animEffect>
                                    <p:set>
                                      <p:cBhvr>
                                        <p:cTn id="11"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737E-C873-F14F-A927-C4555B119159}"/>
              </a:ext>
            </a:extLst>
          </p:cNvPr>
          <p:cNvSpPr>
            <a:spLocks noGrp="1"/>
          </p:cNvSpPr>
          <p:nvPr>
            <p:ph type="title"/>
          </p:nvPr>
        </p:nvSpPr>
        <p:spPr>
          <a:xfrm>
            <a:off x="217954" y="128592"/>
            <a:ext cx="10690678" cy="1325563"/>
          </a:xfrm>
        </p:spPr>
        <p:txBody>
          <a:bodyPr/>
          <a:lstStyle/>
          <a:p>
            <a:r>
              <a:rPr lang="en-US" dirty="0"/>
              <a:t>Problem 4: We can’t manage the cluster!</a:t>
            </a:r>
          </a:p>
        </p:txBody>
      </p:sp>
      <p:pic>
        <p:nvPicPr>
          <p:cNvPr id="4" name="Picture 3">
            <a:extLst>
              <a:ext uri="{FF2B5EF4-FFF2-40B4-BE49-F238E27FC236}">
                <a16:creationId xmlns:a16="http://schemas.microsoft.com/office/drawing/2014/main" id="{D74665CD-863C-C742-BD94-DFAD95586663}"/>
              </a:ext>
            </a:extLst>
          </p:cNvPr>
          <p:cNvPicPr>
            <a:picLocks noChangeAspect="1"/>
          </p:cNvPicPr>
          <p:nvPr/>
        </p:nvPicPr>
        <p:blipFill>
          <a:blip r:embed="rId2"/>
          <a:stretch>
            <a:fillRect/>
          </a:stretch>
        </p:blipFill>
        <p:spPr>
          <a:xfrm>
            <a:off x="2464804" y="2112543"/>
            <a:ext cx="7254291" cy="3790952"/>
          </a:xfrm>
          <a:prstGeom prst="rect">
            <a:avLst/>
          </a:prstGeom>
        </p:spPr>
      </p:pic>
    </p:spTree>
    <p:extLst>
      <p:ext uri="{BB962C8B-B14F-4D97-AF65-F5344CB8AC3E}">
        <p14:creationId xmlns:p14="http://schemas.microsoft.com/office/powerpoint/2010/main" val="1974832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737E-C873-F14F-A927-C4555B119159}"/>
              </a:ext>
            </a:extLst>
          </p:cNvPr>
          <p:cNvSpPr>
            <a:spLocks noGrp="1"/>
          </p:cNvSpPr>
          <p:nvPr>
            <p:ph type="title"/>
          </p:nvPr>
        </p:nvSpPr>
        <p:spPr>
          <a:xfrm>
            <a:off x="217954" y="128592"/>
            <a:ext cx="10515600" cy="1325563"/>
          </a:xfrm>
        </p:spPr>
        <p:txBody>
          <a:bodyPr/>
          <a:lstStyle/>
          <a:p>
            <a:r>
              <a:rPr lang="en-US" dirty="0"/>
              <a:t>Solution 4: Container Orchestration</a:t>
            </a:r>
          </a:p>
        </p:txBody>
      </p:sp>
      <p:pic>
        <p:nvPicPr>
          <p:cNvPr id="5" name="Picture 4">
            <a:extLst>
              <a:ext uri="{FF2B5EF4-FFF2-40B4-BE49-F238E27FC236}">
                <a16:creationId xmlns:a16="http://schemas.microsoft.com/office/drawing/2014/main" id="{DAD566B5-01C9-B742-913C-88A92C044A36}"/>
              </a:ext>
            </a:extLst>
          </p:cNvPr>
          <p:cNvPicPr>
            <a:picLocks noChangeAspect="1"/>
          </p:cNvPicPr>
          <p:nvPr/>
        </p:nvPicPr>
        <p:blipFill>
          <a:blip r:embed="rId2"/>
          <a:stretch>
            <a:fillRect/>
          </a:stretch>
        </p:blipFill>
        <p:spPr>
          <a:xfrm>
            <a:off x="5254458" y="1764628"/>
            <a:ext cx="6937542" cy="4869206"/>
          </a:xfrm>
          <a:prstGeom prst="rect">
            <a:avLst/>
          </a:prstGeom>
        </p:spPr>
      </p:pic>
      <p:pic>
        <p:nvPicPr>
          <p:cNvPr id="7" name="Picture 6">
            <a:extLst>
              <a:ext uri="{FF2B5EF4-FFF2-40B4-BE49-F238E27FC236}">
                <a16:creationId xmlns:a16="http://schemas.microsoft.com/office/drawing/2014/main" id="{F8750151-005B-BA48-ABEB-EAAE1C7F9F05}"/>
              </a:ext>
            </a:extLst>
          </p:cNvPr>
          <p:cNvPicPr>
            <a:picLocks noChangeAspect="1"/>
          </p:cNvPicPr>
          <p:nvPr/>
        </p:nvPicPr>
        <p:blipFill>
          <a:blip r:embed="rId3"/>
          <a:stretch>
            <a:fillRect/>
          </a:stretch>
        </p:blipFill>
        <p:spPr>
          <a:xfrm>
            <a:off x="482935" y="2256131"/>
            <a:ext cx="4584700" cy="3886200"/>
          </a:xfrm>
          <a:prstGeom prst="rect">
            <a:avLst/>
          </a:prstGeom>
        </p:spPr>
      </p:pic>
    </p:spTree>
    <p:extLst>
      <p:ext uri="{BB962C8B-B14F-4D97-AF65-F5344CB8AC3E}">
        <p14:creationId xmlns:p14="http://schemas.microsoft.com/office/powerpoint/2010/main" val="1608578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E2498-5CD2-CF49-ABEB-48D797306C78}"/>
              </a:ext>
            </a:extLst>
          </p:cNvPr>
          <p:cNvSpPr>
            <a:spLocks noGrp="1"/>
          </p:cNvSpPr>
          <p:nvPr>
            <p:ph type="title"/>
          </p:nvPr>
        </p:nvSpPr>
        <p:spPr/>
        <p:txBody>
          <a:bodyPr/>
          <a:lstStyle/>
          <a:p>
            <a:r>
              <a:rPr lang="en-US" dirty="0"/>
              <a:t>Cloud Native Computing Foundation  </a:t>
            </a:r>
          </a:p>
        </p:txBody>
      </p:sp>
      <p:sp>
        <p:nvSpPr>
          <p:cNvPr id="3" name="Content Placeholder 2">
            <a:extLst>
              <a:ext uri="{FF2B5EF4-FFF2-40B4-BE49-F238E27FC236}">
                <a16:creationId xmlns:a16="http://schemas.microsoft.com/office/drawing/2014/main" id="{685AFB1C-C2C6-BD49-B69D-4C59F54E78DB}"/>
              </a:ext>
            </a:extLst>
          </p:cNvPr>
          <p:cNvSpPr>
            <a:spLocks noGrp="1"/>
          </p:cNvSpPr>
          <p:nvPr>
            <p:ph idx="1"/>
          </p:nvPr>
        </p:nvSpPr>
        <p:spPr/>
        <p:txBody>
          <a:bodyPr>
            <a:normAutofit lnSpcReduction="10000"/>
          </a:bodyPr>
          <a:lstStyle/>
          <a:p>
            <a:pPr marL="0" indent="0">
              <a:buNone/>
            </a:pPr>
            <a:r>
              <a:rPr lang="en-US" dirty="0"/>
              <a:t>CN applications use an open-source software stack:</a:t>
            </a:r>
          </a:p>
          <a:p>
            <a:pPr marL="457200" lvl="1" indent="0">
              <a:buNone/>
            </a:pPr>
            <a:r>
              <a:rPr lang="en-US" dirty="0"/>
              <a:t>Containerized</a:t>
            </a:r>
          </a:p>
          <a:p>
            <a:pPr marL="457200" lvl="1" indent="0">
              <a:buNone/>
            </a:pPr>
            <a:r>
              <a:rPr lang="en-US" dirty="0"/>
              <a:t>Dynamically orchestrated</a:t>
            </a:r>
          </a:p>
          <a:p>
            <a:pPr marL="457200" lvl="1" indent="0">
              <a:buNone/>
            </a:pPr>
            <a:r>
              <a:rPr lang="en-US" dirty="0"/>
              <a:t>Microservices-oriented</a:t>
            </a:r>
          </a:p>
          <a:p>
            <a:pPr lvl="1"/>
            <a:endParaRPr lang="en-US" dirty="0"/>
          </a:p>
          <a:p>
            <a:pPr marL="0" indent="0">
              <a:buNone/>
            </a:pPr>
            <a:r>
              <a:rPr lang="en-US" dirty="0"/>
              <a:t>Modern companies </a:t>
            </a:r>
            <a:r>
              <a:rPr lang="en-US" b="1" dirty="0"/>
              <a:t>need</a:t>
            </a:r>
            <a:r>
              <a:rPr lang="en-US" dirty="0"/>
              <a:t> cloud native computing:</a:t>
            </a:r>
          </a:p>
          <a:p>
            <a:pPr marL="457200" lvl="1" indent="0">
              <a:buNone/>
            </a:pPr>
            <a:r>
              <a:rPr lang="en-US" dirty="0"/>
              <a:t>allows IT and software to move faster</a:t>
            </a:r>
          </a:p>
          <a:p>
            <a:pPr marL="457200" lvl="1" indent="0">
              <a:buNone/>
            </a:pPr>
            <a:r>
              <a:rPr lang="en-US" dirty="0"/>
              <a:t>enables companies to create software in-house</a:t>
            </a:r>
          </a:p>
          <a:p>
            <a:pPr marL="457200" lvl="1" indent="0">
              <a:buNone/>
            </a:pPr>
            <a:r>
              <a:rPr lang="en-US" dirty="0"/>
              <a:t>keep up with competitors and deliver better services</a:t>
            </a:r>
          </a:p>
          <a:p>
            <a:pPr marL="457200" lvl="1" indent="0">
              <a:buNone/>
            </a:pPr>
            <a:r>
              <a:rPr lang="en-US" dirty="0"/>
              <a:t>enables cloud portability without vendor lock-in</a:t>
            </a:r>
          </a:p>
        </p:txBody>
      </p:sp>
      <p:pic>
        <p:nvPicPr>
          <p:cNvPr id="7" name="Picture 6">
            <a:extLst>
              <a:ext uri="{FF2B5EF4-FFF2-40B4-BE49-F238E27FC236}">
                <a16:creationId xmlns:a16="http://schemas.microsoft.com/office/drawing/2014/main" id="{6408AAD2-35D3-E54B-B45E-7992E3F60A05}"/>
              </a:ext>
            </a:extLst>
          </p:cNvPr>
          <p:cNvPicPr>
            <a:picLocks noChangeAspect="1"/>
          </p:cNvPicPr>
          <p:nvPr/>
        </p:nvPicPr>
        <p:blipFill>
          <a:blip r:embed="rId3"/>
          <a:stretch>
            <a:fillRect/>
          </a:stretch>
        </p:blipFill>
        <p:spPr>
          <a:xfrm>
            <a:off x="5763840" y="2199529"/>
            <a:ext cx="6016385" cy="1059064"/>
          </a:xfrm>
          <a:prstGeom prst="rect">
            <a:avLst/>
          </a:prstGeom>
        </p:spPr>
      </p:pic>
    </p:spTree>
    <p:extLst>
      <p:ext uri="{BB962C8B-B14F-4D97-AF65-F5344CB8AC3E}">
        <p14:creationId xmlns:p14="http://schemas.microsoft.com/office/powerpoint/2010/main" val="4240383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099646-55CA-4A41-8CFE-111A0E0427F3}"/>
              </a:ext>
            </a:extLst>
          </p:cNvPr>
          <p:cNvSpPr>
            <a:spLocks noGrp="1"/>
          </p:cNvSpPr>
          <p:nvPr>
            <p:ph type="title"/>
          </p:nvPr>
        </p:nvSpPr>
        <p:spPr>
          <a:xfrm>
            <a:off x="217954" y="128592"/>
            <a:ext cx="10515600" cy="1325563"/>
          </a:xfrm>
        </p:spPr>
        <p:txBody>
          <a:bodyPr>
            <a:normAutofit/>
          </a:bodyPr>
          <a:lstStyle/>
          <a:p>
            <a:r>
              <a:rPr lang="en-US" sz="4000" dirty="0"/>
              <a:t>Kubernetes runs on all popular cloud providers</a:t>
            </a:r>
          </a:p>
        </p:txBody>
      </p:sp>
      <p:pic>
        <p:nvPicPr>
          <p:cNvPr id="6" name="Picture 5">
            <a:extLst>
              <a:ext uri="{FF2B5EF4-FFF2-40B4-BE49-F238E27FC236}">
                <a16:creationId xmlns:a16="http://schemas.microsoft.com/office/drawing/2014/main" id="{FDA9D9EB-09EA-D74A-A176-311AD2EF462D}"/>
              </a:ext>
            </a:extLst>
          </p:cNvPr>
          <p:cNvPicPr>
            <a:picLocks noChangeAspect="1"/>
          </p:cNvPicPr>
          <p:nvPr/>
        </p:nvPicPr>
        <p:blipFill>
          <a:blip r:embed="rId3"/>
          <a:stretch>
            <a:fillRect/>
          </a:stretch>
        </p:blipFill>
        <p:spPr>
          <a:xfrm>
            <a:off x="458586" y="4347410"/>
            <a:ext cx="3412192" cy="2108199"/>
          </a:xfrm>
          <a:prstGeom prst="rect">
            <a:avLst/>
          </a:prstGeom>
        </p:spPr>
      </p:pic>
      <p:pic>
        <p:nvPicPr>
          <p:cNvPr id="7" name="Picture 6">
            <a:extLst>
              <a:ext uri="{FF2B5EF4-FFF2-40B4-BE49-F238E27FC236}">
                <a16:creationId xmlns:a16="http://schemas.microsoft.com/office/drawing/2014/main" id="{1C0F5441-CDBE-FA43-918E-E6307BF47FF1}"/>
              </a:ext>
            </a:extLst>
          </p:cNvPr>
          <p:cNvPicPr>
            <a:picLocks noChangeAspect="1"/>
          </p:cNvPicPr>
          <p:nvPr/>
        </p:nvPicPr>
        <p:blipFill>
          <a:blip r:embed="rId4"/>
          <a:stretch>
            <a:fillRect/>
          </a:stretch>
        </p:blipFill>
        <p:spPr>
          <a:xfrm>
            <a:off x="3870778" y="4682622"/>
            <a:ext cx="3834063" cy="1437773"/>
          </a:xfrm>
          <a:prstGeom prst="rect">
            <a:avLst/>
          </a:prstGeom>
        </p:spPr>
      </p:pic>
      <p:pic>
        <p:nvPicPr>
          <p:cNvPr id="8" name="Picture 7">
            <a:extLst>
              <a:ext uri="{FF2B5EF4-FFF2-40B4-BE49-F238E27FC236}">
                <a16:creationId xmlns:a16="http://schemas.microsoft.com/office/drawing/2014/main" id="{5C446D72-3DEC-6145-AFE9-18EA001DC0F7}"/>
              </a:ext>
            </a:extLst>
          </p:cNvPr>
          <p:cNvPicPr>
            <a:picLocks noChangeAspect="1"/>
          </p:cNvPicPr>
          <p:nvPr/>
        </p:nvPicPr>
        <p:blipFill>
          <a:blip r:embed="rId5"/>
          <a:stretch>
            <a:fillRect/>
          </a:stretch>
        </p:blipFill>
        <p:spPr>
          <a:xfrm>
            <a:off x="8280732" y="4490450"/>
            <a:ext cx="3188703" cy="1822116"/>
          </a:xfrm>
          <a:prstGeom prst="rect">
            <a:avLst/>
          </a:prstGeom>
        </p:spPr>
      </p:pic>
      <p:pic>
        <p:nvPicPr>
          <p:cNvPr id="9" name="Picture 8">
            <a:extLst>
              <a:ext uri="{FF2B5EF4-FFF2-40B4-BE49-F238E27FC236}">
                <a16:creationId xmlns:a16="http://schemas.microsoft.com/office/drawing/2014/main" id="{05585F97-5B0B-E743-9C08-EF781C05E291}"/>
              </a:ext>
            </a:extLst>
          </p:cNvPr>
          <p:cNvPicPr>
            <a:picLocks noChangeAspect="1"/>
          </p:cNvPicPr>
          <p:nvPr/>
        </p:nvPicPr>
        <p:blipFill>
          <a:blip r:embed="rId6"/>
          <a:stretch>
            <a:fillRect/>
          </a:stretch>
        </p:blipFill>
        <p:spPr>
          <a:xfrm>
            <a:off x="4413250" y="1454155"/>
            <a:ext cx="3110497" cy="2636598"/>
          </a:xfrm>
          <a:prstGeom prst="rect">
            <a:avLst/>
          </a:prstGeom>
        </p:spPr>
      </p:pic>
      <p:sp>
        <p:nvSpPr>
          <p:cNvPr id="14" name="Arc 13">
            <a:extLst>
              <a:ext uri="{FF2B5EF4-FFF2-40B4-BE49-F238E27FC236}">
                <a16:creationId xmlns:a16="http://schemas.microsoft.com/office/drawing/2014/main" id="{52C93618-5627-A54D-9ADF-88137364B67B}"/>
              </a:ext>
            </a:extLst>
          </p:cNvPr>
          <p:cNvSpPr/>
          <p:nvPr/>
        </p:nvSpPr>
        <p:spPr>
          <a:xfrm flipH="1">
            <a:off x="2503404" y="2390290"/>
            <a:ext cx="3819692" cy="3400926"/>
          </a:xfrm>
          <a:prstGeom prst="arc">
            <a:avLst/>
          </a:prstGeom>
          <a:ln w="47625" cap="rnd">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Arc 14">
            <a:extLst>
              <a:ext uri="{FF2B5EF4-FFF2-40B4-BE49-F238E27FC236}">
                <a16:creationId xmlns:a16="http://schemas.microsoft.com/office/drawing/2014/main" id="{7FCCA0C0-7D08-8B48-A064-C485D6A2D918}"/>
              </a:ext>
            </a:extLst>
          </p:cNvPr>
          <p:cNvSpPr/>
          <p:nvPr/>
        </p:nvSpPr>
        <p:spPr>
          <a:xfrm>
            <a:off x="5661691" y="2288344"/>
            <a:ext cx="3819692" cy="3400926"/>
          </a:xfrm>
          <a:prstGeom prst="arc">
            <a:avLst/>
          </a:prstGeom>
          <a:ln w="47625" cap="rnd">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F6EF66BB-0F1A-3846-AD26-B14557AB49A4}"/>
              </a:ext>
            </a:extLst>
          </p:cNvPr>
          <p:cNvCxnSpPr/>
          <p:nvPr/>
        </p:nvCxnSpPr>
        <p:spPr>
          <a:xfrm>
            <a:off x="6096000" y="4347410"/>
            <a:ext cx="0" cy="335212"/>
          </a:xfrm>
          <a:prstGeom prst="straightConnector1">
            <a:avLst/>
          </a:prstGeom>
          <a:ln w="47625" cap="rn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297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8F6A2-65FC-1249-AAA8-170ABE618816}"/>
              </a:ext>
            </a:extLst>
          </p:cNvPr>
          <p:cNvSpPr>
            <a:spLocks noGrp="1"/>
          </p:cNvSpPr>
          <p:nvPr>
            <p:ph type="title"/>
          </p:nvPr>
        </p:nvSpPr>
        <p:spPr/>
        <p:txBody>
          <a:bodyPr/>
          <a:lstStyle/>
          <a:p>
            <a:r>
              <a:rPr lang="en-US" dirty="0"/>
              <a:t>What drives people to develop CN apps?</a:t>
            </a:r>
          </a:p>
        </p:txBody>
      </p:sp>
      <p:sp>
        <p:nvSpPr>
          <p:cNvPr id="3" name="Content Placeholder 2">
            <a:extLst>
              <a:ext uri="{FF2B5EF4-FFF2-40B4-BE49-F238E27FC236}">
                <a16:creationId xmlns:a16="http://schemas.microsoft.com/office/drawing/2014/main" id="{31DA8DBB-D427-1142-B2ED-F9C6445B6763}"/>
              </a:ext>
            </a:extLst>
          </p:cNvPr>
          <p:cNvSpPr>
            <a:spLocks noGrp="1"/>
          </p:cNvSpPr>
          <p:nvPr>
            <p:ph idx="1"/>
          </p:nvPr>
        </p:nvSpPr>
        <p:spPr/>
        <p:txBody>
          <a:bodyPr/>
          <a:lstStyle/>
          <a:p>
            <a:pPr marL="0" indent="0">
              <a:buNone/>
            </a:pPr>
            <a:r>
              <a:rPr lang="en-US" dirty="0"/>
              <a:t>Non-functional requirements</a:t>
            </a:r>
          </a:p>
          <a:p>
            <a:pPr marL="457200" lvl="1" indent="0">
              <a:buNone/>
            </a:pPr>
            <a:r>
              <a:rPr lang="en-US" dirty="0"/>
              <a:t>How should the system perform </a:t>
            </a:r>
            <a:r>
              <a:rPr lang="en-US" i="1" dirty="0">
                <a:latin typeface="Roboto Medium" panose="02000000000000000000" pitchFamily="2" charset="0"/>
                <a:ea typeface="Roboto Medium" panose="02000000000000000000" pitchFamily="2" charset="0"/>
              </a:rPr>
              <a:t>under pressure</a:t>
            </a:r>
            <a:r>
              <a:rPr lang="en-US" dirty="0"/>
              <a:t>?</a:t>
            </a:r>
          </a:p>
          <a:p>
            <a:pPr marL="457200" lvl="1" indent="0">
              <a:buNone/>
            </a:pPr>
            <a:r>
              <a:rPr lang="en-US" dirty="0"/>
              <a:t>How easy should it be to add </a:t>
            </a:r>
            <a:r>
              <a:rPr lang="en-US" i="1" dirty="0">
                <a:latin typeface="Roboto Medium" panose="02000000000000000000" pitchFamily="2" charset="0"/>
                <a:ea typeface="Roboto Medium" panose="02000000000000000000" pitchFamily="2" charset="0"/>
              </a:rPr>
              <a:t>new features</a:t>
            </a:r>
            <a:r>
              <a:rPr lang="en-US" dirty="0"/>
              <a:t>?</a:t>
            </a:r>
          </a:p>
        </p:txBody>
      </p:sp>
      <p:pic>
        <p:nvPicPr>
          <p:cNvPr id="1026" name="Picture 2" descr="http://csis.pace.edu/~marchese/SE616/L9/fg1.gif">
            <a:extLst>
              <a:ext uri="{FF2B5EF4-FFF2-40B4-BE49-F238E27FC236}">
                <a16:creationId xmlns:a16="http://schemas.microsoft.com/office/drawing/2014/main" id="{5F344E3C-2B8F-734D-B1B6-F379B2613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091" y="2883685"/>
            <a:ext cx="7065819" cy="3956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03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8F6A2-65FC-1249-AAA8-170ABE618816}"/>
              </a:ext>
            </a:extLst>
          </p:cNvPr>
          <p:cNvSpPr>
            <a:spLocks noGrp="1"/>
          </p:cNvSpPr>
          <p:nvPr>
            <p:ph type="title"/>
          </p:nvPr>
        </p:nvSpPr>
        <p:spPr/>
        <p:txBody>
          <a:bodyPr/>
          <a:lstStyle/>
          <a:p>
            <a:r>
              <a:rPr lang="en-US" dirty="0"/>
              <a:t>What drives people to develop CN apps?</a:t>
            </a:r>
          </a:p>
        </p:txBody>
      </p:sp>
      <p:sp>
        <p:nvSpPr>
          <p:cNvPr id="3" name="Content Placeholder 2">
            <a:extLst>
              <a:ext uri="{FF2B5EF4-FFF2-40B4-BE49-F238E27FC236}">
                <a16:creationId xmlns:a16="http://schemas.microsoft.com/office/drawing/2014/main" id="{31DA8DBB-D427-1142-B2ED-F9C6445B6763}"/>
              </a:ext>
            </a:extLst>
          </p:cNvPr>
          <p:cNvSpPr>
            <a:spLocks noGrp="1"/>
          </p:cNvSpPr>
          <p:nvPr>
            <p:ph idx="1"/>
          </p:nvPr>
        </p:nvSpPr>
        <p:spPr>
          <a:xfrm>
            <a:off x="417979" y="1482725"/>
            <a:ext cx="10515600" cy="4351338"/>
          </a:xfrm>
        </p:spPr>
        <p:txBody>
          <a:bodyPr/>
          <a:lstStyle/>
          <a:p>
            <a:pPr marL="0" indent="0">
              <a:buNone/>
            </a:pPr>
            <a:r>
              <a:rPr lang="en-US" dirty="0"/>
              <a:t>Software process model</a:t>
            </a:r>
          </a:p>
          <a:p>
            <a:pPr marL="457200" lvl="1" indent="0">
              <a:buNone/>
            </a:pPr>
            <a:r>
              <a:rPr lang="en-US" dirty="0"/>
              <a:t>software agility → evolving code → need for </a:t>
            </a:r>
            <a:r>
              <a:rPr lang="en-US" dirty="0">
                <a:latin typeface="Roboto Medium" panose="02000000000000000000" pitchFamily="2" charset="0"/>
                <a:ea typeface="Roboto Medium" panose="02000000000000000000" pitchFamily="2" charset="0"/>
              </a:rPr>
              <a:t>CI/CD</a:t>
            </a:r>
          </a:p>
        </p:txBody>
      </p:sp>
      <p:pic>
        <p:nvPicPr>
          <p:cNvPr id="4" name="Picture 3">
            <a:extLst>
              <a:ext uri="{FF2B5EF4-FFF2-40B4-BE49-F238E27FC236}">
                <a16:creationId xmlns:a16="http://schemas.microsoft.com/office/drawing/2014/main" id="{DA55E50E-0331-384C-BA3E-9D9B032370E3}"/>
              </a:ext>
            </a:extLst>
          </p:cNvPr>
          <p:cNvPicPr>
            <a:picLocks noChangeAspect="1"/>
          </p:cNvPicPr>
          <p:nvPr/>
        </p:nvPicPr>
        <p:blipFill>
          <a:blip r:embed="rId2"/>
          <a:stretch>
            <a:fillRect/>
          </a:stretch>
        </p:blipFill>
        <p:spPr>
          <a:xfrm>
            <a:off x="2810741" y="2670559"/>
            <a:ext cx="6570518" cy="3795185"/>
          </a:xfrm>
          <a:prstGeom prst="rect">
            <a:avLst/>
          </a:prstGeom>
        </p:spPr>
      </p:pic>
    </p:spTree>
    <p:extLst>
      <p:ext uri="{BB962C8B-B14F-4D97-AF65-F5344CB8AC3E}">
        <p14:creationId xmlns:p14="http://schemas.microsoft.com/office/powerpoint/2010/main" val="1597099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90285-C143-884B-A65B-6D39A3B309AB}"/>
              </a:ext>
            </a:extLst>
          </p:cNvPr>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945382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90285-C143-884B-A65B-6D39A3B309AB}"/>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1138338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66B617-883E-1248-8721-48E0EB9FAC46}"/>
              </a:ext>
            </a:extLst>
          </p:cNvPr>
          <p:cNvSpPr>
            <a:spLocks noGrp="1"/>
          </p:cNvSpPr>
          <p:nvPr>
            <p:ph type="title"/>
          </p:nvPr>
        </p:nvSpPr>
        <p:spPr/>
        <p:txBody>
          <a:bodyPr/>
          <a:lstStyle/>
          <a:p>
            <a:r>
              <a:rPr lang="en-US" dirty="0"/>
              <a:t>Motivating questions</a:t>
            </a:r>
          </a:p>
        </p:txBody>
      </p:sp>
      <p:sp>
        <p:nvSpPr>
          <p:cNvPr id="5" name="Content Placeholder 4">
            <a:extLst>
              <a:ext uri="{FF2B5EF4-FFF2-40B4-BE49-F238E27FC236}">
                <a16:creationId xmlns:a16="http://schemas.microsoft.com/office/drawing/2014/main" id="{967D9E03-974F-DB4E-8304-73B57293D7B4}"/>
              </a:ext>
            </a:extLst>
          </p:cNvPr>
          <p:cNvSpPr>
            <a:spLocks noGrp="1"/>
          </p:cNvSpPr>
          <p:nvPr>
            <p:ph idx="1"/>
          </p:nvPr>
        </p:nvSpPr>
        <p:spPr/>
        <p:txBody>
          <a:bodyPr>
            <a:normAutofit/>
          </a:bodyPr>
          <a:lstStyle/>
          <a:p>
            <a:pPr marL="0" indent="0">
              <a:lnSpc>
                <a:spcPct val="140000"/>
              </a:lnSpc>
              <a:buNone/>
            </a:pPr>
            <a:r>
              <a:rPr lang="en-US" dirty="0"/>
              <a:t>What is “The Cloud” / “cloud native computing”?</a:t>
            </a:r>
          </a:p>
          <a:p>
            <a:pPr marL="0" indent="0">
              <a:lnSpc>
                <a:spcPct val="140000"/>
              </a:lnSpc>
              <a:buNone/>
            </a:pPr>
            <a:r>
              <a:rPr lang="en-US" dirty="0"/>
              <a:t>How are cloud native apps different?</a:t>
            </a:r>
          </a:p>
          <a:p>
            <a:pPr marL="0" indent="0">
              <a:lnSpc>
                <a:spcPct val="140000"/>
              </a:lnSpc>
              <a:buNone/>
            </a:pPr>
            <a:r>
              <a:rPr lang="en-US" dirty="0"/>
              <a:t>Which technologies support cloud native computing?</a:t>
            </a:r>
          </a:p>
          <a:p>
            <a:pPr marL="0" indent="0">
              <a:lnSpc>
                <a:spcPct val="140000"/>
              </a:lnSpc>
              <a:buNone/>
            </a:pPr>
            <a:r>
              <a:rPr lang="en-US" dirty="0"/>
              <a:t>What are </a:t>
            </a:r>
            <a:r>
              <a:rPr lang="en-US" dirty="0">
                <a:latin typeface="Roboto Medium" panose="02000000000000000000" pitchFamily="2" charset="0"/>
                <a:ea typeface="Roboto Medium" panose="02000000000000000000" pitchFamily="2" charset="0"/>
              </a:rPr>
              <a:t>microservices</a:t>
            </a:r>
            <a:r>
              <a:rPr lang="en-US" dirty="0"/>
              <a:t>?</a:t>
            </a:r>
          </a:p>
          <a:p>
            <a:pPr marL="0" indent="0">
              <a:lnSpc>
                <a:spcPct val="100000"/>
              </a:lnSpc>
              <a:buNone/>
            </a:pPr>
            <a:r>
              <a:rPr lang="en-US" dirty="0"/>
              <a:t>Many companies are becoming “software companies”, even if they aren’t in the software business. </a:t>
            </a:r>
            <a:r>
              <a:rPr lang="en-US" i="1" dirty="0">
                <a:latin typeface="Roboto Medium" panose="02000000000000000000" pitchFamily="2" charset="0"/>
                <a:ea typeface="Roboto Medium" panose="02000000000000000000" pitchFamily="2" charset="0"/>
              </a:rPr>
              <a:t>Why?</a:t>
            </a:r>
          </a:p>
        </p:txBody>
      </p:sp>
    </p:spTree>
    <p:extLst>
      <p:ext uri="{BB962C8B-B14F-4D97-AF65-F5344CB8AC3E}">
        <p14:creationId xmlns:p14="http://schemas.microsoft.com/office/powerpoint/2010/main" val="1846522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D792-CB5A-F740-8D4F-426F4BCA748A}"/>
              </a:ext>
            </a:extLst>
          </p:cNvPr>
          <p:cNvSpPr>
            <a:spLocks noGrp="1"/>
          </p:cNvSpPr>
          <p:nvPr>
            <p:ph type="title"/>
          </p:nvPr>
        </p:nvSpPr>
        <p:spPr/>
        <p:txBody>
          <a:bodyPr/>
          <a:lstStyle/>
          <a:p>
            <a:r>
              <a:rPr lang="en-US" dirty="0"/>
              <a:t>The Cloud is more than a storage platform</a:t>
            </a:r>
          </a:p>
        </p:txBody>
      </p:sp>
      <p:sp>
        <p:nvSpPr>
          <p:cNvPr id="3" name="Content Placeholder 2">
            <a:extLst>
              <a:ext uri="{FF2B5EF4-FFF2-40B4-BE49-F238E27FC236}">
                <a16:creationId xmlns:a16="http://schemas.microsoft.com/office/drawing/2014/main" id="{B1D89114-7A8B-C344-A964-CF9F5983C677}"/>
              </a:ext>
            </a:extLst>
          </p:cNvPr>
          <p:cNvSpPr>
            <a:spLocks noGrp="1"/>
          </p:cNvSpPr>
          <p:nvPr>
            <p:ph idx="1"/>
          </p:nvPr>
        </p:nvSpPr>
        <p:spPr/>
        <p:txBody>
          <a:bodyPr>
            <a:normAutofit lnSpcReduction="10000"/>
          </a:bodyPr>
          <a:lstStyle/>
          <a:p>
            <a:pPr marL="0" indent="0">
              <a:buNone/>
            </a:pPr>
            <a:r>
              <a:rPr lang="en-US" dirty="0"/>
              <a:t>Remote internet services vs. local applications</a:t>
            </a:r>
          </a:p>
          <a:p>
            <a:pPr lvl="1"/>
            <a:r>
              <a:rPr lang="en-US" dirty="0"/>
              <a:t>Google Drive / Dropbox</a:t>
            </a:r>
          </a:p>
          <a:p>
            <a:pPr lvl="1"/>
            <a:r>
              <a:rPr lang="en-US" dirty="0"/>
              <a:t>Office 365</a:t>
            </a:r>
          </a:p>
          <a:p>
            <a:pPr lvl="1"/>
            <a:r>
              <a:rPr lang="en-US" dirty="0"/>
              <a:t>Adobe Creative Cloud</a:t>
            </a:r>
          </a:p>
          <a:p>
            <a:pPr lvl="1"/>
            <a:r>
              <a:rPr lang="en-US" dirty="0" err="1"/>
              <a:t>Github</a:t>
            </a:r>
            <a:endParaRPr lang="en-US" dirty="0"/>
          </a:p>
          <a:p>
            <a:pPr marL="457200" lvl="1" indent="0">
              <a:buNone/>
            </a:pPr>
            <a:endParaRPr lang="en-US" dirty="0"/>
          </a:p>
          <a:p>
            <a:pPr marL="0" indent="0">
              <a:buNone/>
            </a:pPr>
            <a:r>
              <a:rPr lang="en-US" dirty="0"/>
              <a:t>SaaS – Software as a Service</a:t>
            </a:r>
          </a:p>
          <a:p>
            <a:pPr marL="0" indent="0">
              <a:buNone/>
            </a:pPr>
            <a:endParaRPr lang="en-US" dirty="0"/>
          </a:p>
          <a:p>
            <a:pPr marL="0" indent="0">
              <a:buNone/>
            </a:pPr>
            <a:r>
              <a:rPr lang="en-US" dirty="0"/>
              <a:t>Monolith vs Microservice</a:t>
            </a:r>
          </a:p>
          <a:p>
            <a:pPr lvl="1"/>
            <a:endParaRPr lang="en-US" dirty="0"/>
          </a:p>
          <a:p>
            <a:pPr lvl="1"/>
            <a:endParaRPr lang="en-US" dirty="0"/>
          </a:p>
        </p:txBody>
      </p:sp>
      <p:pic>
        <p:nvPicPr>
          <p:cNvPr id="5" name="Picture 4">
            <a:extLst>
              <a:ext uri="{FF2B5EF4-FFF2-40B4-BE49-F238E27FC236}">
                <a16:creationId xmlns:a16="http://schemas.microsoft.com/office/drawing/2014/main" id="{3D03AA36-E9DC-C242-83A2-20D99D635669}"/>
              </a:ext>
            </a:extLst>
          </p:cNvPr>
          <p:cNvPicPr>
            <a:picLocks noChangeAspect="1"/>
          </p:cNvPicPr>
          <p:nvPr/>
        </p:nvPicPr>
        <p:blipFill>
          <a:blip r:embed="rId3"/>
          <a:stretch>
            <a:fillRect/>
          </a:stretch>
        </p:blipFill>
        <p:spPr>
          <a:xfrm>
            <a:off x="5936463" y="2401178"/>
            <a:ext cx="5910532" cy="3432885"/>
          </a:xfrm>
          <a:prstGeom prst="rect">
            <a:avLst/>
          </a:prstGeom>
          <a:solidFill>
            <a:schemeClr val="bg1"/>
          </a:solidFill>
        </p:spPr>
      </p:pic>
    </p:spTree>
    <p:extLst>
      <p:ext uri="{BB962C8B-B14F-4D97-AF65-F5344CB8AC3E}">
        <p14:creationId xmlns:p14="http://schemas.microsoft.com/office/powerpoint/2010/main" val="3703196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D792-CB5A-F740-8D4F-426F4BCA748A}"/>
              </a:ext>
            </a:extLst>
          </p:cNvPr>
          <p:cNvSpPr>
            <a:spLocks noGrp="1"/>
          </p:cNvSpPr>
          <p:nvPr>
            <p:ph type="title"/>
          </p:nvPr>
        </p:nvSpPr>
        <p:spPr/>
        <p:txBody>
          <a:bodyPr/>
          <a:lstStyle/>
          <a:p>
            <a:r>
              <a:rPr lang="en-US" dirty="0"/>
              <a:t>Essential Characteristics of the Cloud</a:t>
            </a:r>
          </a:p>
        </p:txBody>
      </p:sp>
      <p:pic>
        <p:nvPicPr>
          <p:cNvPr id="6" name="Picture 5">
            <a:extLst>
              <a:ext uri="{FF2B5EF4-FFF2-40B4-BE49-F238E27FC236}">
                <a16:creationId xmlns:a16="http://schemas.microsoft.com/office/drawing/2014/main" id="{01C245D7-404A-1542-B91D-662BE1F31198}"/>
              </a:ext>
            </a:extLst>
          </p:cNvPr>
          <p:cNvPicPr>
            <a:picLocks noChangeAspect="1"/>
          </p:cNvPicPr>
          <p:nvPr/>
        </p:nvPicPr>
        <p:blipFill>
          <a:blip r:embed="rId3"/>
          <a:stretch>
            <a:fillRect/>
          </a:stretch>
        </p:blipFill>
        <p:spPr>
          <a:xfrm>
            <a:off x="1540191" y="1454155"/>
            <a:ext cx="9193363" cy="4893242"/>
          </a:xfrm>
          <a:prstGeom prst="rect">
            <a:avLst/>
          </a:prstGeom>
        </p:spPr>
      </p:pic>
      <p:sp>
        <p:nvSpPr>
          <p:cNvPr id="7" name="Rectangle 6">
            <a:extLst>
              <a:ext uri="{FF2B5EF4-FFF2-40B4-BE49-F238E27FC236}">
                <a16:creationId xmlns:a16="http://schemas.microsoft.com/office/drawing/2014/main" id="{EDB64BBA-4FE7-0649-841A-7128AE07681B}"/>
              </a:ext>
            </a:extLst>
          </p:cNvPr>
          <p:cNvSpPr/>
          <p:nvPr/>
        </p:nvSpPr>
        <p:spPr>
          <a:xfrm>
            <a:off x="2365513" y="3995530"/>
            <a:ext cx="1550504" cy="934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122ADD4-8977-6842-BAED-D4700F967523}"/>
              </a:ext>
            </a:extLst>
          </p:cNvPr>
          <p:cNvSpPr/>
          <p:nvPr/>
        </p:nvSpPr>
        <p:spPr>
          <a:xfrm>
            <a:off x="2955235" y="2257703"/>
            <a:ext cx="1378226" cy="1280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0BDB07E-20C7-EE47-9324-9321F8F98FA2}"/>
              </a:ext>
            </a:extLst>
          </p:cNvPr>
          <p:cNvSpPr/>
          <p:nvPr/>
        </p:nvSpPr>
        <p:spPr>
          <a:xfrm>
            <a:off x="5148115" y="1691173"/>
            <a:ext cx="2521046" cy="80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75A059-D27C-6542-B348-3F846DAABFFF}"/>
              </a:ext>
            </a:extLst>
          </p:cNvPr>
          <p:cNvSpPr/>
          <p:nvPr/>
        </p:nvSpPr>
        <p:spPr>
          <a:xfrm>
            <a:off x="8216146" y="2312578"/>
            <a:ext cx="1550504" cy="934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C862BA-2FEC-4D4F-B5D0-1A35C19564E9}"/>
              </a:ext>
            </a:extLst>
          </p:cNvPr>
          <p:cNvSpPr/>
          <p:nvPr/>
        </p:nvSpPr>
        <p:spPr>
          <a:xfrm>
            <a:off x="8550002" y="3286561"/>
            <a:ext cx="1567391" cy="1067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ED782C-C50E-E245-99D2-573B32700F8A}"/>
              </a:ext>
            </a:extLst>
          </p:cNvPr>
          <p:cNvSpPr/>
          <p:nvPr/>
        </p:nvSpPr>
        <p:spPr>
          <a:xfrm>
            <a:off x="8991398" y="4545949"/>
            <a:ext cx="1550504" cy="934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5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737E-C873-F14F-A927-C4555B119159}"/>
              </a:ext>
            </a:extLst>
          </p:cNvPr>
          <p:cNvSpPr>
            <a:spLocks noGrp="1"/>
          </p:cNvSpPr>
          <p:nvPr>
            <p:ph type="title"/>
          </p:nvPr>
        </p:nvSpPr>
        <p:spPr/>
        <p:txBody>
          <a:bodyPr/>
          <a:lstStyle/>
          <a:p>
            <a:r>
              <a:rPr lang="en-US" dirty="0"/>
              <a:t>Problem 1: Dependency on Server OS</a:t>
            </a:r>
          </a:p>
        </p:txBody>
      </p:sp>
      <p:pic>
        <p:nvPicPr>
          <p:cNvPr id="14" name="Content Placeholder 4">
            <a:extLst>
              <a:ext uri="{FF2B5EF4-FFF2-40B4-BE49-F238E27FC236}">
                <a16:creationId xmlns:a16="http://schemas.microsoft.com/office/drawing/2014/main" id="{C63DEFE8-CC1D-F24B-BBCD-735DDF16C737}"/>
              </a:ext>
            </a:extLst>
          </p:cNvPr>
          <p:cNvPicPr>
            <a:picLocks noChangeAspect="1"/>
          </p:cNvPicPr>
          <p:nvPr/>
        </p:nvPicPr>
        <p:blipFill>
          <a:blip r:embed="rId2"/>
          <a:stretch>
            <a:fillRect/>
          </a:stretch>
        </p:blipFill>
        <p:spPr>
          <a:xfrm>
            <a:off x="2788434" y="1799595"/>
            <a:ext cx="6350000" cy="2730500"/>
          </a:xfrm>
          <a:prstGeom prst="rect">
            <a:avLst/>
          </a:prstGeom>
          <a:solidFill>
            <a:schemeClr val="bg1"/>
          </a:solidFill>
        </p:spPr>
      </p:pic>
      <p:pic>
        <p:nvPicPr>
          <p:cNvPr id="20" name="Picture 19">
            <a:extLst>
              <a:ext uri="{FF2B5EF4-FFF2-40B4-BE49-F238E27FC236}">
                <a16:creationId xmlns:a16="http://schemas.microsoft.com/office/drawing/2014/main" id="{43DC1B00-5558-764D-9B77-956D0707C8EC}"/>
              </a:ext>
            </a:extLst>
          </p:cNvPr>
          <p:cNvPicPr>
            <a:picLocks noChangeAspect="1"/>
          </p:cNvPicPr>
          <p:nvPr/>
        </p:nvPicPr>
        <p:blipFill>
          <a:blip r:embed="rId3"/>
          <a:stretch>
            <a:fillRect/>
          </a:stretch>
        </p:blipFill>
        <p:spPr>
          <a:xfrm>
            <a:off x="7826869" y="4875535"/>
            <a:ext cx="1270000" cy="1270000"/>
          </a:xfrm>
          <a:prstGeom prst="rect">
            <a:avLst/>
          </a:prstGeom>
        </p:spPr>
      </p:pic>
      <p:pic>
        <p:nvPicPr>
          <p:cNvPr id="21" name="Picture 20">
            <a:extLst>
              <a:ext uri="{FF2B5EF4-FFF2-40B4-BE49-F238E27FC236}">
                <a16:creationId xmlns:a16="http://schemas.microsoft.com/office/drawing/2014/main" id="{B19EA9AC-7F73-F447-8092-2D5B43DB53CB}"/>
              </a:ext>
            </a:extLst>
          </p:cNvPr>
          <p:cNvPicPr>
            <a:picLocks noChangeAspect="1"/>
          </p:cNvPicPr>
          <p:nvPr/>
        </p:nvPicPr>
        <p:blipFill>
          <a:blip r:embed="rId4"/>
          <a:stretch>
            <a:fillRect/>
          </a:stretch>
        </p:blipFill>
        <p:spPr>
          <a:xfrm>
            <a:off x="2680369" y="4875535"/>
            <a:ext cx="1270000" cy="1270000"/>
          </a:xfrm>
          <a:prstGeom prst="rect">
            <a:avLst/>
          </a:prstGeom>
        </p:spPr>
      </p:pic>
    </p:spTree>
    <p:extLst>
      <p:ext uri="{BB962C8B-B14F-4D97-AF65-F5344CB8AC3E}">
        <p14:creationId xmlns:p14="http://schemas.microsoft.com/office/powerpoint/2010/main" val="1020114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737E-C873-F14F-A927-C4555B119159}"/>
              </a:ext>
            </a:extLst>
          </p:cNvPr>
          <p:cNvSpPr>
            <a:spLocks noGrp="1"/>
          </p:cNvSpPr>
          <p:nvPr>
            <p:ph type="title"/>
          </p:nvPr>
        </p:nvSpPr>
        <p:spPr>
          <a:xfrm>
            <a:off x="217954" y="128592"/>
            <a:ext cx="10515600" cy="1325563"/>
          </a:xfrm>
        </p:spPr>
        <p:txBody>
          <a:bodyPr/>
          <a:lstStyle/>
          <a:p>
            <a:r>
              <a:rPr lang="en-US" dirty="0"/>
              <a:t>Solution 1: Virtualization</a:t>
            </a:r>
          </a:p>
        </p:txBody>
      </p:sp>
      <p:pic>
        <p:nvPicPr>
          <p:cNvPr id="4" name="Picture 3">
            <a:extLst>
              <a:ext uri="{FF2B5EF4-FFF2-40B4-BE49-F238E27FC236}">
                <a16:creationId xmlns:a16="http://schemas.microsoft.com/office/drawing/2014/main" id="{3F885680-A0D4-824D-B5D9-3EB8F8BCA853}"/>
              </a:ext>
            </a:extLst>
          </p:cNvPr>
          <p:cNvPicPr>
            <a:picLocks noChangeAspect="1"/>
          </p:cNvPicPr>
          <p:nvPr/>
        </p:nvPicPr>
        <p:blipFill>
          <a:blip r:embed="rId2"/>
          <a:stretch>
            <a:fillRect/>
          </a:stretch>
        </p:blipFill>
        <p:spPr>
          <a:xfrm>
            <a:off x="1762760" y="1454155"/>
            <a:ext cx="8495030" cy="5067210"/>
          </a:xfrm>
          <a:prstGeom prst="rect">
            <a:avLst/>
          </a:prstGeom>
        </p:spPr>
      </p:pic>
      <p:pic>
        <p:nvPicPr>
          <p:cNvPr id="5" name="Picture 4">
            <a:extLst>
              <a:ext uri="{FF2B5EF4-FFF2-40B4-BE49-F238E27FC236}">
                <a16:creationId xmlns:a16="http://schemas.microsoft.com/office/drawing/2014/main" id="{A7639075-BF36-8745-B7A8-B35637A4B3FB}"/>
              </a:ext>
            </a:extLst>
          </p:cNvPr>
          <p:cNvPicPr>
            <a:picLocks noChangeAspect="1"/>
          </p:cNvPicPr>
          <p:nvPr/>
        </p:nvPicPr>
        <p:blipFill>
          <a:blip r:embed="rId3"/>
          <a:stretch>
            <a:fillRect/>
          </a:stretch>
        </p:blipFill>
        <p:spPr>
          <a:xfrm>
            <a:off x="153786" y="3230880"/>
            <a:ext cx="2026920" cy="2026920"/>
          </a:xfrm>
          <a:prstGeom prst="rect">
            <a:avLst/>
          </a:prstGeom>
        </p:spPr>
      </p:pic>
      <p:pic>
        <p:nvPicPr>
          <p:cNvPr id="6" name="Picture 5">
            <a:extLst>
              <a:ext uri="{FF2B5EF4-FFF2-40B4-BE49-F238E27FC236}">
                <a16:creationId xmlns:a16="http://schemas.microsoft.com/office/drawing/2014/main" id="{D1DCF6CE-D1C0-7C49-B4E9-2BC553629D7D}"/>
              </a:ext>
            </a:extLst>
          </p:cNvPr>
          <p:cNvPicPr>
            <a:picLocks noChangeAspect="1"/>
          </p:cNvPicPr>
          <p:nvPr/>
        </p:nvPicPr>
        <p:blipFill>
          <a:blip r:embed="rId4">
            <a:extLst>
              <a:ext uri="{BEBA8EAE-BF5A-486C-A8C5-ECC9F3942E4B}">
                <a14:imgProps xmlns:a14="http://schemas.microsoft.com/office/drawing/2010/main">
                  <a14:imgLayer>
                    <a14:imgEffect>
                      <a14:backgroundRemoval t="10000" b="90000" l="9750" r="93000">
                        <a14:foregroundMark x1="26750" y1="71500" x2="27500" y2="72250"/>
                        <a14:foregroundMark x1="18250" y1="69750" x2="36750" y2="74750"/>
                        <a14:foregroundMark x1="36750" y1="74750" x2="18500" y2="69250"/>
                        <a14:foregroundMark x1="18500" y1="69250" x2="29750" y2="69000"/>
                        <a14:foregroundMark x1="36250" y1="60500" x2="37000" y2="59750"/>
                        <a14:foregroundMark x1="89000" y1="41000" x2="89750" y2="45500"/>
                        <a14:foregroundMark x1="91750" y1="43750" x2="93000" y2="42500"/>
                        <a14:foregroundMark x1="9750" y1="54000" x2="10250" y2="48000"/>
                      </a14:backgroundRemoval>
                    </a14:imgEffect>
                  </a14:imgLayer>
                </a14:imgProps>
              </a:ext>
            </a:extLst>
          </a:blip>
          <a:stretch>
            <a:fillRect/>
          </a:stretch>
        </p:blipFill>
        <p:spPr>
          <a:xfrm>
            <a:off x="9901989" y="2967789"/>
            <a:ext cx="2290011" cy="2290011"/>
          </a:xfrm>
          <a:prstGeom prst="rect">
            <a:avLst/>
          </a:prstGeom>
        </p:spPr>
      </p:pic>
    </p:spTree>
    <p:extLst>
      <p:ext uri="{BB962C8B-B14F-4D97-AF65-F5344CB8AC3E}">
        <p14:creationId xmlns:p14="http://schemas.microsoft.com/office/powerpoint/2010/main" val="865521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737E-C873-F14F-A927-C4555B119159}"/>
              </a:ext>
            </a:extLst>
          </p:cNvPr>
          <p:cNvSpPr>
            <a:spLocks noGrp="1"/>
          </p:cNvSpPr>
          <p:nvPr>
            <p:ph type="title"/>
          </p:nvPr>
        </p:nvSpPr>
        <p:spPr/>
        <p:txBody>
          <a:bodyPr/>
          <a:lstStyle/>
          <a:p>
            <a:r>
              <a:rPr lang="en-US" dirty="0"/>
              <a:t>Problem 2: We need more resources!</a:t>
            </a:r>
          </a:p>
        </p:txBody>
      </p:sp>
      <p:pic>
        <p:nvPicPr>
          <p:cNvPr id="3" name="Picture 2">
            <a:extLst>
              <a:ext uri="{FF2B5EF4-FFF2-40B4-BE49-F238E27FC236}">
                <a16:creationId xmlns:a16="http://schemas.microsoft.com/office/drawing/2014/main" id="{4ACCCDC2-7460-2843-A71B-79F4A882CDFF}"/>
              </a:ext>
            </a:extLst>
          </p:cNvPr>
          <p:cNvPicPr>
            <a:picLocks noChangeAspect="1"/>
          </p:cNvPicPr>
          <p:nvPr/>
        </p:nvPicPr>
        <p:blipFill>
          <a:blip r:embed="rId2"/>
          <a:stretch>
            <a:fillRect/>
          </a:stretch>
        </p:blipFill>
        <p:spPr>
          <a:xfrm>
            <a:off x="9712541" y="2913245"/>
            <a:ext cx="2042026" cy="2042026"/>
          </a:xfrm>
          <a:prstGeom prst="rect">
            <a:avLst/>
          </a:prstGeom>
        </p:spPr>
      </p:pic>
      <p:pic>
        <p:nvPicPr>
          <p:cNvPr id="5" name="Picture 4">
            <a:extLst>
              <a:ext uri="{FF2B5EF4-FFF2-40B4-BE49-F238E27FC236}">
                <a16:creationId xmlns:a16="http://schemas.microsoft.com/office/drawing/2014/main" id="{E72BC8B3-193A-6E4A-B04C-A24D5F2DDD16}"/>
              </a:ext>
            </a:extLst>
          </p:cNvPr>
          <p:cNvPicPr>
            <a:picLocks noChangeAspect="1"/>
          </p:cNvPicPr>
          <p:nvPr/>
        </p:nvPicPr>
        <p:blipFill rotWithShape="1">
          <a:blip r:embed="rId3"/>
          <a:srcRect l="15709"/>
          <a:stretch/>
        </p:blipFill>
        <p:spPr>
          <a:xfrm flipH="1">
            <a:off x="2910" y="3052010"/>
            <a:ext cx="3689685" cy="2188654"/>
          </a:xfrm>
          <a:prstGeom prst="rect">
            <a:avLst/>
          </a:prstGeom>
        </p:spPr>
      </p:pic>
      <p:pic>
        <p:nvPicPr>
          <p:cNvPr id="4" name="Picture 3">
            <a:extLst>
              <a:ext uri="{FF2B5EF4-FFF2-40B4-BE49-F238E27FC236}">
                <a16:creationId xmlns:a16="http://schemas.microsoft.com/office/drawing/2014/main" id="{ED9E24C0-F63F-2C44-B962-F3FF24BB50FF}"/>
              </a:ext>
            </a:extLst>
          </p:cNvPr>
          <p:cNvPicPr>
            <a:picLocks noChangeAspect="1"/>
          </p:cNvPicPr>
          <p:nvPr/>
        </p:nvPicPr>
        <p:blipFill>
          <a:blip r:embed="rId4"/>
          <a:stretch>
            <a:fillRect/>
          </a:stretch>
        </p:blipFill>
        <p:spPr>
          <a:xfrm>
            <a:off x="3360536" y="2028656"/>
            <a:ext cx="6352005" cy="3811203"/>
          </a:xfrm>
          <a:prstGeom prst="rect">
            <a:avLst/>
          </a:prstGeom>
        </p:spPr>
      </p:pic>
    </p:spTree>
    <p:extLst>
      <p:ext uri="{BB962C8B-B14F-4D97-AF65-F5344CB8AC3E}">
        <p14:creationId xmlns:p14="http://schemas.microsoft.com/office/powerpoint/2010/main" val="399830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737E-C873-F14F-A927-C4555B119159}"/>
              </a:ext>
            </a:extLst>
          </p:cNvPr>
          <p:cNvSpPr>
            <a:spLocks noGrp="1"/>
          </p:cNvSpPr>
          <p:nvPr>
            <p:ph type="title"/>
          </p:nvPr>
        </p:nvSpPr>
        <p:spPr>
          <a:xfrm>
            <a:off x="217954" y="128592"/>
            <a:ext cx="10515600" cy="1325563"/>
          </a:xfrm>
        </p:spPr>
        <p:txBody>
          <a:bodyPr/>
          <a:lstStyle/>
          <a:p>
            <a:r>
              <a:rPr lang="en-US" dirty="0"/>
              <a:t>Solution 2: Vertical Scaling</a:t>
            </a:r>
          </a:p>
        </p:txBody>
      </p:sp>
      <p:pic>
        <p:nvPicPr>
          <p:cNvPr id="3" name="Picture 2">
            <a:extLst>
              <a:ext uri="{FF2B5EF4-FFF2-40B4-BE49-F238E27FC236}">
                <a16:creationId xmlns:a16="http://schemas.microsoft.com/office/drawing/2014/main" id="{470B7751-2EFD-5C4B-BE8D-6DD4CD6F7C2D}"/>
              </a:ext>
            </a:extLst>
          </p:cNvPr>
          <p:cNvPicPr>
            <a:picLocks noChangeAspect="1"/>
          </p:cNvPicPr>
          <p:nvPr/>
        </p:nvPicPr>
        <p:blipFill rotWithShape="1">
          <a:blip r:embed="rId3"/>
          <a:srcRect t="32382" b="4246"/>
          <a:stretch/>
        </p:blipFill>
        <p:spPr>
          <a:xfrm>
            <a:off x="2162390" y="1876926"/>
            <a:ext cx="7815799" cy="4010528"/>
          </a:xfrm>
          <a:prstGeom prst="rect">
            <a:avLst/>
          </a:prstGeom>
        </p:spPr>
      </p:pic>
    </p:spTree>
    <p:extLst>
      <p:ext uri="{BB962C8B-B14F-4D97-AF65-F5344CB8AC3E}">
        <p14:creationId xmlns:p14="http://schemas.microsoft.com/office/powerpoint/2010/main" val="3234649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737E-C873-F14F-A927-C4555B119159}"/>
              </a:ext>
            </a:extLst>
          </p:cNvPr>
          <p:cNvSpPr>
            <a:spLocks noGrp="1"/>
          </p:cNvSpPr>
          <p:nvPr>
            <p:ph type="title"/>
          </p:nvPr>
        </p:nvSpPr>
        <p:spPr/>
        <p:txBody>
          <a:bodyPr/>
          <a:lstStyle/>
          <a:p>
            <a:r>
              <a:rPr lang="en-US" dirty="0"/>
              <a:t>Problem 3: Vertical Scaling doesn’t work</a:t>
            </a:r>
          </a:p>
        </p:txBody>
      </p:sp>
      <p:pic>
        <p:nvPicPr>
          <p:cNvPr id="6" name="Picture 5">
            <a:extLst>
              <a:ext uri="{FF2B5EF4-FFF2-40B4-BE49-F238E27FC236}">
                <a16:creationId xmlns:a16="http://schemas.microsoft.com/office/drawing/2014/main" id="{49BAF9F8-D6BB-8A4E-B973-2E6798E63C68}"/>
              </a:ext>
            </a:extLst>
          </p:cNvPr>
          <p:cNvPicPr>
            <a:picLocks noChangeAspect="1"/>
          </p:cNvPicPr>
          <p:nvPr/>
        </p:nvPicPr>
        <p:blipFill rotWithShape="1">
          <a:blip r:embed="rId3"/>
          <a:srcRect t="32382" b="4246"/>
          <a:stretch/>
        </p:blipFill>
        <p:spPr>
          <a:xfrm>
            <a:off x="602963" y="2807368"/>
            <a:ext cx="3751582" cy="1925053"/>
          </a:xfrm>
          <a:prstGeom prst="rect">
            <a:avLst/>
          </a:prstGeom>
        </p:spPr>
      </p:pic>
      <p:cxnSp>
        <p:nvCxnSpPr>
          <p:cNvPr id="8" name="Straight Arrow Connector 7">
            <a:extLst>
              <a:ext uri="{FF2B5EF4-FFF2-40B4-BE49-F238E27FC236}">
                <a16:creationId xmlns:a16="http://schemas.microsoft.com/office/drawing/2014/main" id="{62FFD342-A809-2142-A149-0934E68158C8}"/>
              </a:ext>
            </a:extLst>
          </p:cNvPr>
          <p:cNvCxnSpPr/>
          <p:nvPr/>
        </p:nvCxnSpPr>
        <p:spPr>
          <a:xfrm flipV="1">
            <a:off x="4668251" y="2727158"/>
            <a:ext cx="2245895" cy="1042737"/>
          </a:xfrm>
          <a:prstGeom prst="straightConnector1">
            <a:avLst/>
          </a:prstGeom>
          <a:ln w="111125" cap="rn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4FD5CEB-F2B0-1242-B5DF-E3178067C2AE}"/>
              </a:ext>
            </a:extLst>
          </p:cNvPr>
          <p:cNvCxnSpPr>
            <a:cxnSpLocks/>
          </p:cNvCxnSpPr>
          <p:nvPr/>
        </p:nvCxnSpPr>
        <p:spPr>
          <a:xfrm>
            <a:off x="4668251" y="3769895"/>
            <a:ext cx="2245895" cy="0"/>
          </a:xfrm>
          <a:prstGeom prst="straightConnector1">
            <a:avLst/>
          </a:prstGeom>
          <a:ln w="111125" cap="rn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3824682-CD38-BA47-B747-6589B8FB97C1}"/>
              </a:ext>
            </a:extLst>
          </p:cNvPr>
          <p:cNvSpPr txBox="1"/>
          <p:nvPr/>
        </p:nvSpPr>
        <p:spPr>
          <a:xfrm>
            <a:off x="7507704" y="2454442"/>
            <a:ext cx="3850105" cy="646331"/>
          </a:xfrm>
          <a:prstGeom prst="rect">
            <a:avLst/>
          </a:prstGeom>
          <a:noFill/>
        </p:spPr>
        <p:txBody>
          <a:bodyPr wrap="square" rtlCol="0">
            <a:spAutoFit/>
          </a:bodyPr>
          <a:lstStyle/>
          <a:p>
            <a:r>
              <a:rPr lang="en-US" sz="3600" dirty="0">
                <a:latin typeface="Roboto" panose="02000000000000000000" pitchFamily="2" charset="0"/>
                <a:ea typeface="Roboto" panose="02000000000000000000" pitchFamily="2" charset="0"/>
              </a:rPr>
              <a:t>down time</a:t>
            </a:r>
          </a:p>
        </p:txBody>
      </p:sp>
      <p:sp>
        <p:nvSpPr>
          <p:cNvPr id="14" name="TextBox 13">
            <a:extLst>
              <a:ext uri="{FF2B5EF4-FFF2-40B4-BE49-F238E27FC236}">
                <a16:creationId xmlns:a16="http://schemas.microsoft.com/office/drawing/2014/main" id="{6A76AD86-61BA-BB46-92E0-7FA6C405EA58}"/>
              </a:ext>
            </a:extLst>
          </p:cNvPr>
          <p:cNvSpPr txBox="1"/>
          <p:nvPr/>
        </p:nvSpPr>
        <p:spPr>
          <a:xfrm>
            <a:off x="7507704" y="3430666"/>
            <a:ext cx="4347410" cy="646331"/>
          </a:xfrm>
          <a:prstGeom prst="rect">
            <a:avLst/>
          </a:prstGeom>
          <a:noFill/>
        </p:spPr>
        <p:txBody>
          <a:bodyPr wrap="square" rtlCol="0">
            <a:spAutoFit/>
          </a:bodyPr>
          <a:lstStyle/>
          <a:p>
            <a:r>
              <a:rPr lang="en-US" sz="3600" dirty="0">
                <a:latin typeface="Roboto" panose="02000000000000000000" pitchFamily="2" charset="0"/>
                <a:ea typeface="Roboto" panose="02000000000000000000" pitchFamily="2" charset="0"/>
              </a:rPr>
              <a:t>maximum capacity</a:t>
            </a:r>
          </a:p>
        </p:txBody>
      </p:sp>
      <p:sp>
        <p:nvSpPr>
          <p:cNvPr id="15" name="TextBox 14">
            <a:extLst>
              <a:ext uri="{FF2B5EF4-FFF2-40B4-BE49-F238E27FC236}">
                <a16:creationId xmlns:a16="http://schemas.microsoft.com/office/drawing/2014/main" id="{5A8EA44A-E64C-2D43-8E08-F864624DBA4A}"/>
              </a:ext>
            </a:extLst>
          </p:cNvPr>
          <p:cNvSpPr txBox="1"/>
          <p:nvPr/>
        </p:nvSpPr>
        <p:spPr>
          <a:xfrm>
            <a:off x="7507703" y="4409255"/>
            <a:ext cx="3850105" cy="646331"/>
          </a:xfrm>
          <a:prstGeom prst="rect">
            <a:avLst/>
          </a:prstGeom>
          <a:noFill/>
        </p:spPr>
        <p:txBody>
          <a:bodyPr wrap="square" rtlCol="0">
            <a:spAutoFit/>
          </a:bodyPr>
          <a:lstStyle/>
          <a:p>
            <a:r>
              <a:rPr lang="en-US" sz="3600" dirty="0">
                <a:latin typeface="Roboto" panose="02000000000000000000" pitchFamily="2" charset="0"/>
                <a:ea typeface="Roboto" panose="02000000000000000000" pitchFamily="2" charset="0"/>
              </a:rPr>
              <a:t>expensive!</a:t>
            </a:r>
          </a:p>
        </p:txBody>
      </p:sp>
      <p:cxnSp>
        <p:nvCxnSpPr>
          <p:cNvPr id="16" name="Straight Arrow Connector 15">
            <a:extLst>
              <a:ext uri="{FF2B5EF4-FFF2-40B4-BE49-F238E27FC236}">
                <a16:creationId xmlns:a16="http://schemas.microsoft.com/office/drawing/2014/main" id="{B7AEDF88-E498-E54F-A414-0CE7FED7693E}"/>
              </a:ext>
            </a:extLst>
          </p:cNvPr>
          <p:cNvCxnSpPr>
            <a:cxnSpLocks/>
          </p:cNvCxnSpPr>
          <p:nvPr/>
        </p:nvCxnSpPr>
        <p:spPr>
          <a:xfrm>
            <a:off x="4668251" y="3769894"/>
            <a:ext cx="2245895" cy="1042738"/>
          </a:xfrm>
          <a:prstGeom prst="straightConnector1">
            <a:avLst/>
          </a:prstGeom>
          <a:ln w="111125" cap="r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3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Lst>
  </p:timing>
</p:sld>
</file>

<file path=ppt/theme/theme1.xml><?xml version="1.0" encoding="utf-8"?>
<a:theme xmlns:a="http://schemas.openxmlformats.org/drawingml/2006/main" name="Cool Code Consortiu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olCodeConsortiumMaster" id="{FE729946-1F62-424D-8430-4E1335A561E9}" vid="{4DA10623-9616-B941-A31E-C217EAFC7C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1084</TotalTime>
  <Words>696</Words>
  <Application>Microsoft Macintosh PowerPoint</Application>
  <PresentationFormat>Widescreen</PresentationFormat>
  <Paragraphs>94</Paragraphs>
  <Slides>18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Helvetica Neue Medium</vt:lpstr>
      <vt:lpstr>Product Sans</vt:lpstr>
      <vt:lpstr>Roboto</vt:lpstr>
      <vt:lpstr>Roboto Medium</vt:lpstr>
      <vt:lpstr>Cool Code Consortium</vt:lpstr>
      <vt:lpstr>Introduction to  Cloud Native Computing</vt:lpstr>
      <vt:lpstr>Motivating questions</vt:lpstr>
      <vt:lpstr>The Cloud is more than a storage platform</vt:lpstr>
      <vt:lpstr>Essential Characteristics of the Cloud</vt:lpstr>
      <vt:lpstr>Problem 1: Dependency on Server OS</vt:lpstr>
      <vt:lpstr>Solution 1: Virtualization</vt:lpstr>
      <vt:lpstr>Problem 2: We need more resources!</vt:lpstr>
      <vt:lpstr>Solution 2: Vertical Scaling</vt:lpstr>
      <vt:lpstr>Problem 3: Vertical Scaling doesn’t work</vt:lpstr>
      <vt:lpstr>Solution 3: Horizontal Scaling</vt:lpstr>
      <vt:lpstr>Problem 4: We can’t manage the cluster!</vt:lpstr>
      <vt:lpstr>Solution 4: Container Orchestration</vt:lpstr>
      <vt:lpstr>Cloud Native Computing Foundation  </vt:lpstr>
      <vt:lpstr>Kubernetes runs on all popular cloud providers</vt:lpstr>
      <vt:lpstr>What drives people to develop CN apps?</vt:lpstr>
      <vt:lpstr>What drives people to develop CN apps?</vt:lpstr>
      <vt:lpstr>Demo</vt:lpstr>
      <vt:lpstr>Questions?</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Boyle, Connor James</dc:creator>
  <cp:lastModifiedBy>Boyle, Connor James</cp:lastModifiedBy>
  <cp:revision>37</cp:revision>
  <cp:lastPrinted>2018-06-07T01:52:09Z</cp:lastPrinted>
  <dcterms:created xsi:type="dcterms:W3CDTF">2018-06-06T23:16:59Z</dcterms:created>
  <dcterms:modified xsi:type="dcterms:W3CDTF">2018-06-13T12:52:01Z</dcterms:modified>
</cp:coreProperties>
</file>